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svg" ContentType="image/sv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s/modernComment_16F_3047243E.xml" ContentType="application/vnd.ms-powerpoint.comment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26"/>
  </p:notesMasterIdLst>
  <p:handoutMasterIdLst>
    <p:handoutMasterId r:id="rId27"/>
  </p:handoutMasterIdLst>
  <p:sldIdLst>
    <p:sldId id="378" r:id="rId2"/>
    <p:sldId id="389" r:id="rId3"/>
    <p:sldId id="390" r:id="rId4"/>
    <p:sldId id="391" r:id="rId5"/>
    <p:sldId id="328" r:id="rId6"/>
    <p:sldId id="380" r:id="rId7"/>
    <p:sldId id="383" r:id="rId8"/>
    <p:sldId id="379" r:id="rId9"/>
    <p:sldId id="358" r:id="rId10"/>
    <p:sldId id="384" r:id="rId11"/>
    <p:sldId id="375" r:id="rId12"/>
    <p:sldId id="387" r:id="rId13"/>
    <p:sldId id="385" r:id="rId14"/>
    <p:sldId id="386" r:id="rId15"/>
    <p:sldId id="388" r:id="rId16"/>
    <p:sldId id="362" r:id="rId17"/>
    <p:sldId id="371" r:id="rId18"/>
    <p:sldId id="369" r:id="rId19"/>
    <p:sldId id="372" r:id="rId20"/>
    <p:sldId id="382" r:id="rId21"/>
    <p:sldId id="353" r:id="rId22"/>
    <p:sldId id="370" r:id="rId23"/>
    <p:sldId id="377" r:id="rId24"/>
    <p:sldId id="381" r:id="rId25"/>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PRESENTATION PARCOURSUP" id="{0B896E98-F45E-4768-8620-EDDF394BE181}">
          <p14:sldIdLst>
            <p14:sldId id="378"/>
            <p14:sldId id="365"/>
            <p14:sldId id="366"/>
            <p14:sldId id="373"/>
            <p14:sldId id="328"/>
            <p14:sldId id="380"/>
            <p14:sldId id="383"/>
            <p14:sldId id="379"/>
            <p14:sldId id="358"/>
            <p14:sldId id="384"/>
            <p14:sldId id="375"/>
            <p14:sldId id="387"/>
            <p14:sldId id="385"/>
            <p14:sldId id="386"/>
            <p14:sldId id="388"/>
            <p14:sldId id="362"/>
            <p14:sldId id="371"/>
            <p14:sldId id="369"/>
            <p14:sldId id="372"/>
            <p14:sldId id="382"/>
            <p14:sldId id="353"/>
            <p14:sldId id="370"/>
            <p14:sldId id="377"/>
            <p14:sldId id="381"/>
          </p14:sldIdLst>
        </p14:section>
      </p14:sectionLst>
    </p:ex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33CC"/>
    <a:srgbClr val="000091"/>
    <a:srgbClr val="EC130E"/>
    <a:srgbClr val="A558A0"/>
    <a:srgbClr val="34BAB5"/>
    <a:srgbClr val="0C507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3049" autoAdjust="0"/>
    <p:restoredTop sz="94660"/>
  </p:normalViewPr>
  <p:slideViewPr>
    <p:cSldViewPr showGuides="1">
      <p:cViewPr varScale="1">
        <p:scale>
          <a:sx n="155" d="100"/>
          <a:sy n="155" d="100"/>
        </p:scale>
        <p:origin x="-474" y="-9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modernComment_16F_3047243E.xml><?xml version="1.0" encoding="utf-8"?>
<p188:cmLst xmlns:a="http://schemas.openxmlformats.org/drawingml/2006/main" xmlns:r="http://schemas.openxmlformats.org/officeDocument/2006/relationships" xmlns:p188="http://schemas.microsoft.com/office/powerpoint/2018/8/main">
  <p188:cm id="{FAFE514F-79A6-4F59-BDE9-0E77961EFCEF}" authorId="{D0CF0839-8F2A-7D6A-3439-CAC5443565B1}" created="2024-11-12T13:59:45.706">
    <ac:txMkLst xmlns:ac="http://schemas.microsoft.com/office/drawing/2013/main/command">
      <pc:docMk xmlns:pc="http://schemas.microsoft.com/office/powerpoint/2013/main/command"/>
      <pc:sldMk xmlns:pc="http://schemas.microsoft.com/office/powerpoint/2013/main/command" cId="809968702" sldId="367"/>
      <ac:spMk id="14" creationId="{00000000-0000-0000-0000-000000000000}"/>
      <ac:txMk cp="22" len="196">
        <ac:context len="219" hash="954785816"/>
      </ac:txMk>
    </ac:txMkLst>
    <p188:pos x="4028163" y="444861"/>
    <p188:txBody>
      <a:bodyPr/>
      <a:lstStyle/>
      <a:p>
        <a:r>
          <a:rPr lang="fr-FR"/>
          <a:t>Modif texte et visuel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xmlns=""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pPr/>
              <a:t>13/01/2025</a:t>
            </a:fld>
            <a:endParaRPr lang="fr-FR"/>
          </a:p>
        </p:txBody>
      </p:sp>
      <p:sp>
        <p:nvSpPr>
          <p:cNvPr id="4" name="Espace réservé du pied de page 3">
            <a:extLst>
              <a:ext uri="{FF2B5EF4-FFF2-40B4-BE49-F238E27FC236}">
                <a16:creationId xmlns:a16="http://schemas.microsoft.com/office/drawing/2014/main" xmlns=""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xmlns=""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pPr/>
              <a:t>‹N°›</a:t>
            </a:fld>
            <a:endParaRPr lang="fr-FR"/>
          </a:p>
        </p:txBody>
      </p:sp>
    </p:spTree>
    <p:extLst>
      <p:ext uri="{BB962C8B-B14F-4D97-AF65-F5344CB8AC3E}">
        <p14:creationId xmlns:p14="http://schemas.microsoft.com/office/powerpoint/2010/main" xmlns=""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13/01/2025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a:t>
            </a:fld>
            <a:endParaRPr lang="fr-FR"/>
          </a:p>
        </p:txBody>
      </p:sp>
    </p:spTree>
    <p:extLst>
      <p:ext uri="{BB962C8B-B14F-4D97-AF65-F5344CB8AC3E}">
        <p14:creationId xmlns:p14="http://schemas.microsoft.com/office/powerpoint/2010/main" xmlns="" val="33606712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13/01/2025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13/01/2025</a:t>
            </a:fld>
            <a:endParaRPr lang="fr-FR" cap="all" dirty="0"/>
          </a:p>
        </p:txBody>
      </p:sp>
      <p:sp>
        <p:nvSpPr>
          <p:cNvPr id="3" name="Espace réservé du numéro de diapositive 7">
            <a:extLst>
              <a:ext uri="{FF2B5EF4-FFF2-40B4-BE49-F238E27FC236}">
                <a16:creationId xmlns:a16="http://schemas.microsoft.com/office/drawing/2014/main" xmlns=""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13/01/2025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13/01/2025</a:t>
            </a:fld>
            <a:endParaRPr lang="fr-FR" cap="all" dirty="0"/>
          </a:p>
        </p:txBody>
      </p:sp>
      <p:sp>
        <p:nvSpPr>
          <p:cNvPr id="2" name="Espace réservé du numéro de diapositive 7">
            <a:extLst>
              <a:ext uri="{FF2B5EF4-FFF2-40B4-BE49-F238E27FC236}">
                <a16:creationId xmlns:a16="http://schemas.microsoft.com/office/drawing/2014/main" xmlns=""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13/01/2025</a:t>
            </a:fld>
            <a:endParaRPr lang="fr-FR" cap="all" dirty="0"/>
          </a:p>
        </p:txBody>
      </p:sp>
      <p:sp>
        <p:nvSpPr>
          <p:cNvPr id="3" name="Espace réservé du numéro de diapositive 7">
            <a:extLst>
              <a:ext uri="{FF2B5EF4-FFF2-40B4-BE49-F238E27FC236}">
                <a16:creationId xmlns:a16="http://schemas.microsoft.com/office/drawing/2014/main" xmlns=""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13/01/2025</a:t>
            </a:fld>
            <a:endParaRPr lang="fr-FR" cap="all" dirty="0"/>
          </a:p>
        </p:txBody>
      </p:sp>
      <p:sp>
        <p:nvSpPr>
          <p:cNvPr id="3" name="Espace réservé du numéro de diapositive 7">
            <a:extLst>
              <a:ext uri="{FF2B5EF4-FFF2-40B4-BE49-F238E27FC236}">
                <a16:creationId xmlns:a16="http://schemas.microsoft.com/office/drawing/2014/main" xmlns=""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13/01/2025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13/01/2025</a:t>
            </a:fld>
            <a:endParaRPr lang="fr-FR" cap="all" dirty="0"/>
          </a:p>
        </p:txBody>
      </p:sp>
      <p:sp>
        <p:nvSpPr>
          <p:cNvPr id="2" name="Espace réservé du numéro de diapositive 7">
            <a:extLst>
              <a:ext uri="{FF2B5EF4-FFF2-40B4-BE49-F238E27FC236}">
                <a16:creationId xmlns:a16="http://schemas.microsoft.com/office/drawing/2014/main" xmlns=""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13/01/2025</a:t>
            </a:fld>
            <a:endParaRPr lang="fr-FR" cap="all" dirty="0"/>
          </a:p>
        </p:txBody>
      </p:sp>
      <p:sp>
        <p:nvSpPr>
          <p:cNvPr id="3" name="Espace réservé du numéro de diapositive 7">
            <a:extLst>
              <a:ext uri="{FF2B5EF4-FFF2-40B4-BE49-F238E27FC236}">
                <a16:creationId xmlns:a16="http://schemas.microsoft.com/office/drawing/2014/main" xmlns=""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xmlns=""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xmlns=""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xmlns=""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13/01/2025</a:t>
            </a:fld>
            <a:endParaRPr lang="fr-FR" cap="all" dirty="0"/>
          </a:p>
        </p:txBody>
      </p:sp>
      <p:sp>
        <p:nvSpPr>
          <p:cNvPr id="3" name="Espace réservé du numéro de diapositive 7">
            <a:extLst>
              <a:ext uri="{FF2B5EF4-FFF2-40B4-BE49-F238E27FC236}">
                <a16:creationId xmlns:a16="http://schemas.microsoft.com/office/drawing/2014/main" xmlns=""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13/01/2025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pPr algn="r"/>
              <a:t>13/01/2025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xmlns=""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13/01/2025</a:t>
            </a:fld>
            <a:endParaRPr lang="fr-FR" cap="all" dirty="0"/>
          </a:p>
        </p:txBody>
      </p:sp>
      <p:sp>
        <p:nvSpPr>
          <p:cNvPr id="2" name="Espace réservé du numéro de diapositive 7">
            <a:extLst>
              <a:ext uri="{FF2B5EF4-FFF2-40B4-BE49-F238E27FC236}">
                <a16:creationId xmlns:a16="http://schemas.microsoft.com/office/drawing/2014/main" xmlns=""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13/01/2025</a:t>
            </a:fld>
            <a:endParaRPr lang="fr-FR" cap="all" dirty="0"/>
          </a:p>
        </p:txBody>
      </p:sp>
      <p:sp>
        <p:nvSpPr>
          <p:cNvPr id="3" name="Espace réservé du numéro de diapositive 7">
            <a:extLst>
              <a:ext uri="{FF2B5EF4-FFF2-40B4-BE49-F238E27FC236}">
                <a16:creationId xmlns:a16="http://schemas.microsoft.com/office/drawing/2014/main" xmlns=""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xmlns=""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xmlns=""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xmlns=""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13/01/2025</a:t>
            </a:fld>
            <a:endParaRPr lang="fr-FR" cap="all" dirty="0"/>
          </a:p>
        </p:txBody>
      </p:sp>
      <p:sp>
        <p:nvSpPr>
          <p:cNvPr id="3" name="Espace réservé du numéro de diapositive 7">
            <a:extLst>
              <a:ext uri="{FF2B5EF4-FFF2-40B4-BE49-F238E27FC236}">
                <a16:creationId xmlns:a16="http://schemas.microsoft.com/office/drawing/2014/main" xmlns=""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xmlns=""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xmlns=""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xmlns=""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xmlns=""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xmlns=""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383833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xmlns=""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pPr algn="r"/>
              <a:t>13/01/2025</a:t>
            </a:fld>
            <a:endParaRPr lang="fr-FR" cap="all" dirty="0"/>
          </a:p>
        </p:txBody>
      </p:sp>
      <p:sp>
        <p:nvSpPr>
          <p:cNvPr id="12" name="Espace réservé du numéro de diapositive 7">
            <a:extLst>
              <a:ext uri="{FF2B5EF4-FFF2-40B4-BE49-F238E27FC236}">
                <a16:creationId xmlns:a16="http://schemas.microsoft.com/office/drawing/2014/main" xmlns=""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13/01/2025</a:t>
            </a:fld>
            <a:endParaRPr lang="fr-FR" cap="all" dirty="0"/>
          </a:p>
        </p:txBody>
      </p:sp>
      <p:sp>
        <p:nvSpPr>
          <p:cNvPr id="3" name="Espace réservé pour une image  7">
            <a:extLst>
              <a:ext uri="{FF2B5EF4-FFF2-40B4-BE49-F238E27FC236}">
                <a16:creationId xmlns:a16="http://schemas.microsoft.com/office/drawing/2014/main" xmlns=""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xmlns=""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xmlns=""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pPr algn="r"/>
              <a:t>13/01/2025</a:t>
            </a:fld>
            <a:endParaRPr lang="fr-FR" cap="all" dirty="0"/>
          </a:p>
        </p:txBody>
      </p:sp>
      <p:sp>
        <p:nvSpPr>
          <p:cNvPr id="15" name="Espace réservé du numéro de diapositive 7">
            <a:extLst>
              <a:ext uri="{FF2B5EF4-FFF2-40B4-BE49-F238E27FC236}">
                <a16:creationId xmlns:a16="http://schemas.microsoft.com/office/drawing/2014/main" xmlns=""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13/01/2025</a:t>
            </a:fld>
            <a:endParaRPr lang="fr-FR" cap="all" dirty="0"/>
          </a:p>
        </p:txBody>
      </p:sp>
      <p:sp>
        <p:nvSpPr>
          <p:cNvPr id="2" name="Espace réservé du numéro de diapositive 7">
            <a:extLst>
              <a:ext uri="{FF2B5EF4-FFF2-40B4-BE49-F238E27FC236}">
                <a16:creationId xmlns:a16="http://schemas.microsoft.com/office/drawing/2014/main" xmlns=""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pPr/>
              <a:t>13/01/2025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pPr algn="r"/>
              <a:t>13/01/2025</a:t>
            </a:fld>
            <a:endParaRPr lang="fr-FR" cap="all" dirty="0"/>
          </a:p>
        </p:txBody>
      </p:sp>
      <p:sp>
        <p:nvSpPr>
          <p:cNvPr id="2" name="Espace réservé du numéro de diapositive 7">
            <a:extLst>
              <a:ext uri="{FF2B5EF4-FFF2-40B4-BE49-F238E27FC236}">
                <a16:creationId xmlns:a16="http://schemas.microsoft.com/office/drawing/2014/main" xmlns=""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xmlns=""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xmlns=""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xmlns=""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xmlns=""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pPr algn="r"/>
              <a:t>13/01/2025</a:t>
            </a:fld>
            <a:endParaRPr lang="fr-FR" cap="all" dirty="0"/>
          </a:p>
        </p:txBody>
      </p:sp>
      <p:sp>
        <p:nvSpPr>
          <p:cNvPr id="3" name="Espace réservé du numéro de diapositive 7">
            <a:extLst>
              <a:ext uri="{FF2B5EF4-FFF2-40B4-BE49-F238E27FC236}">
                <a16:creationId xmlns:a16="http://schemas.microsoft.com/office/drawing/2014/main" xmlns=""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xmlns=""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pPr algn="r"/>
              <a:t>13/01/2025</a:t>
            </a:fld>
            <a:endParaRPr lang="fr-FR" cap="all" dirty="0"/>
          </a:p>
        </p:txBody>
      </p:sp>
      <p:sp>
        <p:nvSpPr>
          <p:cNvPr id="16" name="Espace réservé du numéro de diapositive 7">
            <a:extLst>
              <a:ext uri="{FF2B5EF4-FFF2-40B4-BE49-F238E27FC236}">
                <a16:creationId xmlns:a16="http://schemas.microsoft.com/office/drawing/2014/main" xmlns=""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hyperlink" Target="mailto:brigitte.bru@ac-montpellier.fr" TargetMode="Externa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11.png"/><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5.xml"/><Relationship Id="rId4" Type="http://schemas.microsoft.com/office/2018/10/relationships/comments" Target="../comments/modernComment_16F_3047243E.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a:latin typeface="Cambria" panose="02040503050406030204" pitchFamily="18" charset="0"/>
                <a:ea typeface="Cambria" panose="02040503050406030204" pitchFamily="18" charset="0"/>
              </a:rPr>
              <a:t>Parcoursup simplifie vos démarches</a:t>
            </a: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a:latin typeface="+mj-lt"/>
                <a:ea typeface="+mj-ea"/>
                <a:cs typeface="+mj-cs"/>
              </a:rPr>
              <a:t>parcoursup.gouv.fr</a:t>
            </a:r>
          </a:p>
        </p:txBody>
      </p:sp>
      <p:pic>
        <p:nvPicPr>
          <p:cNvPr id="9" name="Image 8">
            <a:extLst>
              <a:ext uri="{FF2B5EF4-FFF2-40B4-BE49-F238E27FC236}">
                <a16:creationId xmlns:a16="http://schemas.microsoft.com/office/drawing/2014/main" xmlns="" id="{BFBCB92B-FCD8-44D2-B856-C9F684EBBBCE}"/>
              </a:ext>
            </a:extLst>
          </p:cNvPr>
          <p:cNvPicPr>
            <a:picLocks noChangeAspect="1"/>
          </p:cNvPicPr>
          <p:nvPr/>
        </p:nvPicPr>
        <p:blipFill>
          <a:blip r:embed="rId4"/>
          <a:stretch>
            <a:fillRect/>
          </a:stretch>
        </p:blipFill>
        <p:spPr>
          <a:xfrm>
            <a:off x="827584" y="2724223"/>
            <a:ext cx="1212921" cy="1638274"/>
          </a:xfrm>
          <a:prstGeom prst="rect">
            <a:avLst/>
          </a:prstGeom>
        </p:spPr>
      </p:pic>
      <p:pic>
        <p:nvPicPr>
          <p:cNvPr id="7" name="Picture 2"/>
          <p:cNvPicPr>
            <a:picLocks noChangeAspect="1" noChangeArrowheads="1"/>
          </p:cNvPicPr>
          <p:nvPr/>
        </p:nvPicPr>
        <p:blipFill>
          <a:blip r:embed="rId5"/>
          <a:srcRect/>
          <a:stretch>
            <a:fillRect/>
          </a:stretch>
        </p:blipFill>
        <p:spPr bwMode="auto">
          <a:xfrm>
            <a:off x="2285984" y="285734"/>
            <a:ext cx="1369450" cy="1369450"/>
          </a:xfrm>
          <a:prstGeom prst="rect">
            <a:avLst/>
          </a:prstGeom>
          <a:noFill/>
          <a:ln w="9525">
            <a:noFill/>
            <a:miter lim="800000"/>
            <a:headEnd/>
            <a:tailEnd/>
          </a:ln>
          <a:effectLst/>
        </p:spPr>
      </p:pic>
      <p:sp>
        <p:nvSpPr>
          <p:cNvPr id="10" name="ZoneTexte 9"/>
          <p:cNvSpPr txBox="1"/>
          <p:nvPr/>
        </p:nvSpPr>
        <p:spPr>
          <a:xfrm>
            <a:off x="2428860" y="3071816"/>
            <a:ext cx="3786214" cy="1477328"/>
          </a:xfrm>
          <a:prstGeom prst="rect">
            <a:avLst/>
          </a:prstGeom>
          <a:noFill/>
        </p:spPr>
        <p:txBody>
          <a:bodyPr wrap="square" rtlCol="0">
            <a:spAutoFit/>
          </a:bodyPr>
          <a:lstStyle/>
          <a:p>
            <a:r>
              <a:rPr lang="fr-FR" dirty="0" smtClean="0">
                <a:hlinkClick r:id="rId6"/>
              </a:rPr>
              <a:t>eloise.mondon@ac-montpellier.fr</a:t>
            </a:r>
          </a:p>
          <a:p>
            <a:endParaRPr lang="fr-FR" dirty="0" smtClean="0">
              <a:hlinkClick r:id="rId6"/>
            </a:endParaRPr>
          </a:p>
          <a:p>
            <a:r>
              <a:rPr lang="fr-FR" dirty="0" smtClean="0">
                <a:hlinkClick r:id="rId6"/>
              </a:rPr>
              <a:t>brigitte.bru@ac-montpellier.fr</a:t>
            </a:r>
            <a:endParaRPr lang="fr-FR" dirty="0" smtClean="0"/>
          </a:p>
          <a:p>
            <a:endParaRPr lang="fr-FR" dirty="0" smtClean="0"/>
          </a:p>
          <a:p>
            <a:endParaRPr lang="fr-FR" dirty="0"/>
          </a:p>
        </p:txBody>
      </p:sp>
    </p:spTree>
    <p:extLst>
      <p:ext uri="{BB962C8B-B14F-4D97-AF65-F5344CB8AC3E}">
        <p14:creationId xmlns:p14="http://schemas.microsoft.com/office/powerpoint/2010/main" xmlns=""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400" b="1" dirty="0" smtClean="0">
                <a:solidFill>
                  <a:srgbClr val="FF0000"/>
                </a:solidFill>
                <a:highlight>
                  <a:srgbClr val="0000FF"/>
                </a:highlight>
              </a:rPr>
              <a:t>Nouveauté </a:t>
            </a:r>
            <a:r>
              <a:rPr lang="fr-FR" sz="1400" b="1" dirty="0">
                <a:solidFill>
                  <a:srgbClr val="FF0000"/>
                </a:solidFill>
                <a:highlight>
                  <a:srgbClr val="0000FF"/>
                </a:highlight>
              </a:rPr>
              <a:t>2025  :  </a:t>
            </a:r>
            <a:r>
              <a:rPr lang="fr-FR" sz="14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fr-FR" sz="1400" b="1" dirty="0">
                <a:solidFill>
                  <a:schemeClr val="bg1"/>
                </a:solidFill>
                <a:highlight>
                  <a:srgbClr val="000091"/>
                </a:highlight>
                <a:latin typeface="Calibri" panose="020F0502020204030204" pitchFamily="34" charset="0"/>
                <a:cs typeface="Calibri" panose="020F0502020204030204" pitchFamily="34" charset="0"/>
              </a:rPr>
              <a:t>Carte d’identité de la formation</a:t>
            </a:r>
            <a:r>
              <a:rPr lang="fr-FR" sz="1400" b="1" dirty="0">
                <a:solidFill>
                  <a:schemeClr val="tx2"/>
                </a:solidFill>
                <a:latin typeface="Calibri" panose="020F0502020204030204" pitchFamily="34" charset="0"/>
                <a:cs typeface="Calibri" panose="020F0502020204030204" pitchFamily="34" charset="0"/>
              </a:rPr>
              <a:t>   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smtClean="0">
                <a:solidFill>
                  <a:schemeClr val="bg2"/>
                </a:solidFill>
              </a:rPr>
              <a:t>Nouveauté 2025 </a:t>
            </a:r>
            <a:r>
              <a:rPr lang="fr-FR" sz="1200" dirty="0" smtClean="0">
                <a:solidFill>
                  <a:srgbClr val="000091"/>
                </a:solidFill>
              </a:rPr>
              <a:t>: </a:t>
            </a:r>
            <a:r>
              <a:rPr lang="fr-FR" sz="1200" dirty="0">
                <a:solidFill>
                  <a:srgbClr val="000091"/>
                </a:solidFill>
              </a:rPr>
              <a:t>sur le site </a:t>
            </a:r>
            <a:r>
              <a:rPr lang="fr-FR" sz="1200" u="sng" dirty="0">
                <a:solidFill>
                  <a:srgbClr val="3333CC"/>
                </a:solidFill>
              </a:rPr>
              <a:t>parcoursup.gouv.fr</a:t>
            </a:r>
            <a:r>
              <a:rPr lang="fr-FR" sz="1200" dirty="0">
                <a:solidFill>
                  <a:srgbClr val="000091"/>
                </a:solidFill>
              </a:rPr>
              <a:t> </a:t>
            </a:r>
            <a:r>
              <a:rPr lang="fr-FR" sz="1200" dirty="0" smtClean="0">
                <a:solidFill>
                  <a:srgbClr val="000091"/>
                </a:solidFill>
              </a:rPr>
              <a:t>(</a:t>
            </a:r>
            <a:r>
              <a:rPr lang="fr-FR" sz="1200" dirty="0">
                <a:solidFill>
                  <a:srgbClr val="000091"/>
                </a:solidFill>
              </a:rPr>
              <a:t>espace Ressources) </a:t>
            </a:r>
            <a:r>
              <a:rPr lang="fr-FR" sz="1200" dirty="0" smtClean="0">
                <a:solidFill>
                  <a:srgbClr val="000091"/>
                </a:solidFill>
              </a:rPr>
              <a:t>un livret </a:t>
            </a:r>
            <a:r>
              <a:rPr lang="fr-FR" sz="1200" dirty="0">
                <a:solidFill>
                  <a:srgbClr val="000091"/>
                </a:solidFill>
              </a:rPr>
              <a:t>«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200" b="1" dirty="0" smtClean="0">
                <a:solidFill>
                  <a:srgbClr val="000091"/>
                </a:solidFill>
                <a:effectLst>
                  <a:outerShdw blurRad="38100" dist="38100" dir="2700000" algn="tl">
                    <a:srgbClr val="000000">
                      <a:alpha val="43137"/>
                    </a:srgbClr>
                  </a:outerShdw>
                </a:effectLst>
              </a:rPr>
              <a:t>Vérifier </a:t>
            </a:r>
            <a:r>
              <a:rPr lang="fr-FR" sz="1200" b="1" dirty="0">
                <a:solidFill>
                  <a:srgbClr val="000091"/>
                </a:solidFill>
                <a:effectLst>
                  <a:outerShdw blurRad="38100" dist="38100" dir="2700000" algn="tl">
                    <a:srgbClr val="000000">
                      <a:alpha val="43137"/>
                    </a:srgbClr>
                  </a:outerShdw>
                </a:effectLst>
              </a:rPr>
              <a:t>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smtClean="0">
                <a:solidFill>
                  <a:srgbClr val="000091"/>
                </a:solidFill>
              </a:rPr>
              <a:t>On </a:t>
            </a:r>
            <a:r>
              <a:rPr lang="fr-FR" sz="1200" dirty="0">
                <a:solidFill>
                  <a:srgbClr val="000091"/>
                </a:solidFill>
              </a:rPr>
              <a:t>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CVEC</a:t>
            </a:r>
          </a:p>
          <a:p>
            <a:endParaRPr lang="fr-FR" sz="1400" dirty="0">
              <a:solidFill>
                <a:srgbClr val="000091"/>
              </a:solidFill>
            </a:endParaRPr>
          </a:p>
        </p:txBody>
      </p:sp>
      <p:sp>
        <p:nvSpPr>
          <p:cNvPr id="3" name="Rectangle à coins arrondis 6">
            <a:extLst>
              <a:ext uri="{FF2B5EF4-FFF2-40B4-BE49-F238E27FC236}">
                <a16:creationId xmlns:a16="http://schemas.microsoft.com/office/drawing/2014/main" xmlns="" id="{07A093B3-CFE8-FC7E-D86F-C26AD3B48FA9}"/>
              </a:ext>
            </a:extLst>
          </p:cNvPr>
          <p:cNvSpPr/>
          <p:nvPr/>
        </p:nvSpPr>
        <p:spPr>
          <a:xfrm>
            <a:off x="3131840" y="195486"/>
            <a:ext cx="55794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a16="http://schemas.microsoft.com/office/drawing/2014/main" xmlns=""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3843274"/>
            <a:ext cx="360001" cy="360001"/>
          </a:xfrm>
          <a:prstGeom prst="rect">
            <a:avLst/>
          </a:prstGeom>
        </p:spPr>
      </p:pic>
      <p:pic>
        <p:nvPicPr>
          <p:cNvPr id="10" name="Graphique 6" descr="Index pointant vers la droite vu du côté du dos de la main">
            <a:extLst>
              <a:ext uri="{FF2B5EF4-FFF2-40B4-BE49-F238E27FC236}">
                <a16:creationId xmlns:a16="http://schemas.microsoft.com/office/drawing/2014/main" xmlns=""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92113" y="1275606"/>
            <a:ext cx="4396594" cy="2285209"/>
          </a:xfrm>
          <a:prstGeom prst="rect">
            <a:avLst/>
          </a:prstGeom>
        </p:spPr>
      </p:pic>
      <p:pic>
        <p:nvPicPr>
          <p:cNvPr id="13" name="Image 12">
            <a:extLst>
              <a:ext uri="{FF2B5EF4-FFF2-40B4-BE49-F238E27FC236}">
                <a16:creationId xmlns:a16="http://schemas.microsoft.com/office/drawing/2014/main" xmlns="" id="{7B040C66-A718-41B4-A3A6-A3B3244E198B}"/>
              </a:ext>
            </a:extLst>
          </p:cNvPr>
          <p:cNvPicPr>
            <a:picLocks noChangeAspect="1"/>
          </p:cNvPicPr>
          <p:nvPr/>
        </p:nvPicPr>
        <p:blipFill>
          <a:blip r:embed="rId5"/>
          <a:stretch>
            <a:fillRect/>
          </a:stretch>
        </p:blipFill>
        <p:spPr>
          <a:xfrm>
            <a:off x="7524328" y="2420512"/>
            <a:ext cx="1014260" cy="1422762"/>
          </a:xfrm>
          <a:prstGeom prst="rect">
            <a:avLst/>
          </a:prstGeom>
        </p:spPr>
      </p:pic>
    </p:spTree>
    <p:extLst>
      <p:ext uri="{BB962C8B-B14F-4D97-AF65-F5344CB8AC3E}">
        <p14:creationId xmlns:p14="http://schemas.microsoft.com/office/powerpoint/2010/main" xmlns="" val="31652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informations claires, riches et utiles</a:t>
            </a: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lang="fr-FR" sz="1200" b="1" dirty="0">
                <a:solidFill>
                  <a:schemeClr val="bg1"/>
                </a:solidFill>
                <a:highlight>
                  <a:srgbClr val="0000FF"/>
                </a:highlight>
              </a:rPr>
              <a:t>Des informations sur le contenu et les débouchés de la formation </a:t>
            </a:r>
            <a:r>
              <a:rPr lang="fr-FR" sz="1200" dirty="0">
                <a:solidFill>
                  <a:schemeClr val="accent1"/>
                </a:solidFill>
              </a:rPr>
              <a:t>: les enseignements et les options proposés, le nombre de places disponibles, des informations pour les candidats en situation de handicap, des contacts avec les responsables de la formation</a:t>
            </a:r>
          </a:p>
          <a:p>
            <a:pPr marL="177800"/>
            <a:r>
              <a:rPr lang="fr-FR" sz="1200" b="1" dirty="0">
                <a:solidFill>
                  <a:srgbClr val="FF0000"/>
                </a:solidFill>
              </a:rPr>
              <a:t>Et en 2025</a:t>
            </a:r>
            <a:r>
              <a:rPr lang="fr-FR" sz="1200" dirty="0">
                <a:solidFill>
                  <a:schemeClr val="accent1"/>
                </a:solidFill>
              </a:rPr>
              <a:t>, des informations plus riches sur les taux de réussite et d’insertion professionnelle, les débouchés et les possibilités de poursuite d’études</a:t>
            </a:r>
            <a:br>
              <a:rPr lang="fr-FR" sz="1200" dirty="0">
                <a:solidFill>
                  <a:schemeClr val="accent1"/>
                </a:solidFill>
              </a:rPr>
            </a:br>
            <a:endParaRPr lang="fr-FR" sz="1200" dirty="0">
              <a:solidFill>
                <a:schemeClr val="accent1"/>
              </a:solidFill>
            </a:endParaRPr>
          </a:p>
          <a:p>
            <a:pPr marL="171450" indent="-171450">
              <a:buFont typeface="Arial" panose="020B0604020202020204" pitchFamily="34" charset="0"/>
              <a:buChar char="•"/>
            </a:pPr>
            <a:r>
              <a:rPr lang="fr-FR" sz="1200" b="1" dirty="0">
                <a:solidFill>
                  <a:schemeClr val="bg1"/>
                </a:solidFill>
                <a:highlight>
                  <a:srgbClr val="0000FF"/>
                </a:highlight>
              </a:rPr>
              <a:t>Des informations sur les critères et les modalités de candidature </a:t>
            </a:r>
            <a:r>
              <a:rPr lang="fr-FR" sz="1200" dirty="0">
                <a:solidFill>
                  <a:schemeClr val="accent1"/>
                </a:solidFill>
              </a:rPr>
              <a:t>: la liste détaillée des critères d’analyse des candidatures et leur niveau d’importance, les modalités et le calendrier des éventuelles épreuves de sélection (écrit/oral), des conseils des enseignants du supérieur sur la manière d’élaborer sa candidature</a:t>
            </a:r>
          </a:p>
          <a:p>
            <a:pPr marL="177800">
              <a:spcBef>
                <a:spcPts val="300"/>
              </a:spcBef>
              <a:spcAft>
                <a:spcPts val="300"/>
              </a:spcAft>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2024)</a:t>
            </a:r>
            <a:br>
              <a:rPr lang="fr-FR" sz="1200" dirty="0">
                <a:solidFill>
                  <a:schemeClr val="accent1"/>
                </a:solidFill>
              </a:rPr>
            </a:br>
            <a:r>
              <a:rPr lang="fr-FR" sz="1200" dirty="0"/>
              <a:t/>
            </a:r>
            <a:br>
              <a:rPr lang="fr-FR" sz="1200" dirty="0"/>
            </a:br>
            <a:r>
              <a:rPr lang="fr-FR" sz="1200" b="1" dirty="0">
                <a:solidFill>
                  <a:srgbClr val="FF0000"/>
                </a:solidFill>
                <a:highlight>
                  <a:srgbClr val="0000FF"/>
                </a:highlight>
              </a:rPr>
              <a:t>Nouveauté 2025 </a:t>
            </a:r>
            <a:r>
              <a:rPr lang="fr-FR" sz="1200" b="1" dirty="0">
                <a:solidFill>
                  <a:schemeClr val="bg1"/>
                </a:solidFill>
                <a:highlight>
                  <a:srgbClr val="0000FF"/>
                </a:highlight>
              </a:rPr>
              <a:t>: des informations plus riches pour réfléchir avant de faire vos vœux </a:t>
            </a:r>
            <a:r>
              <a:rPr lang="fr-FR" sz="1200" dirty="0">
                <a:solidFill>
                  <a:schemeClr val="accent1"/>
                </a:solidFill>
              </a:rPr>
              <a:t>: le taux d’accès de la formation en 2024 (pour savoir si la formation est très demandée) et des informations sur le profil des lycéens de terminale admis les années précédentes (série de bac, niveau scolaire, choix de parcours au lycée)</a:t>
            </a:r>
          </a:p>
          <a:p>
            <a:pPr marL="177800">
              <a:spcBef>
                <a:spcPts val="600"/>
              </a:spcBef>
            </a:pPr>
            <a:r>
              <a:rPr lang="fr-FR" sz="1200" b="1" dirty="0">
                <a:solidFill>
                  <a:schemeClr val="accent1"/>
                </a:solidFill>
              </a:rPr>
              <a:t>Pour chaque formation </a:t>
            </a:r>
            <a:r>
              <a:rPr lang="fr-FR" sz="1200" dirty="0">
                <a:solidFill>
                  <a:schemeClr val="accent1"/>
                </a:solidFill>
              </a:rPr>
              <a:t>: un rapport détaillé sur les critères et le profil des admis en 2024</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9" name="Rectangle à coins arrondis 6">
            <a:extLst>
              <a:ext uri="{FF2B5EF4-FFF2-40B4-BE49-F238E27FC236}">
                <a16:creationId xmlns:a16="http://schemas.microsoft.com/office/drawing/2014/main" xmlns="" id="{D6B32044-2777-BA50-5830-243AE6AF7D20}"/>
              </a:ext>
            </a:extLst>
          </p:cNvPr>
          <p:cNvSpPr>
            <a:spLocks noGrp="1"/>
          </p:cNvSpPr>
          <p:nvPr>
            <p:ph type="body" sz="quarter" idx="13"/>
          </p:nvPr>
        </p:nvSpPr>
        <p:spPr>
          <a:xfrm>
            <a:off x="3635896" y="180000"/>
            <a:ext cx="5040560" cy="360000"/>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La fiche de formation : </a:t>
            </a:r>
            <a:r>
              <a:rPr lang="fr-FR" sz="1400" dirty="0"/>
              <a:t>l’essentiel</a:t>
            </a:r>
            <a:r>
              <a:rPr lang="fr-FR" sz="1400" b="1" dirty="0">
                <a:solidFill>
                  <a:schemeClr val="tx1"/>
                </a:solidFill>
              </a:rPr>
              <a:t> pour vous aider à choisir</a:t>
            </a:r>
          </a:p>
        </p:txBody>
      </p:sp>
    </p:spTree>
    <p:extLst>
      <p:ext uri="{BB962C8B-B14F-4D97-AF65-F5344CB8AC3E}">
        <p14:creationId xmlns:p14="http://schemas.microsoft.com/office/powerpoint/2010/main" xmlns="" val="56621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dirty="0"/>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a:t>
            </a:r>
            <a:r>
              <a:rPr lang="fr-FR" sz="1400" dirty="0" smtClean="0"/>
              <a:t>détaillée</a:t>
            </a:r>
            <a:r>
              <a:rPr lang="fr-FR" sz="1400" dirty="0"/>
              <a:t/>
            </a:r>
            <a:br>
              <a:rPr lang="fr-FR" sz="1400" dirty="0"/>
            </a:br>
            <a:r>
              <a:rPr lang="fr-FR" sz="1400" dirty="0"/>
              <a:t/>
            </a: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xmlns=""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a16="http://schemas.microsoft.com/office/drawing/2014/main" xmlns=""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r>
              <a:rPr lang="fr-FR" sz="1400" dirty="0">
                <a:latin typeface="Marianne Light" panose="02000000000000000000" pitchFamily="2" charset="0"/>
              </a:rPr>
              <a:t/>
            </a: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p14="http://schemas.microsoft.com/office/powerpoint/2010/main" xmlns="" val="238566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r>
              <a:rPr lang="fr-FR" sz="1000" dirty="0"/>
              <a:t/>
            </a:r>
            <a:br>
              <a:rPr lang="fr-FR" sz="1000" dirty="0"/>
            </a:br>
            <a:r>
              <a:rPr lang="fr-FR" sz="1000" dirty="0"/>
              <a:t>&gt;&gt; des chiffres déclinables pour chaque </a:t>
            </a:r>
            <a:r>
              <a:rPr lang="fr-FR" sz="1000" dirty="0" smtClean="0"/>
              <a:t>type </a:t>
            </a:r>
            <a:r>
              <a:rPr lang="fr-FR" sz="1000" dirty="0"/>
              <a:t>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a:t>
            </a:r>
            <a:r>
              <a:rPr lang="fr-FR" sz="1000" dirty="0" smtClean="0">
                <a:solidFill>
                  <a:srgbClr val="FF0000"/>
                </a:solidFill>
              </a:rPr>
              <a:t>type </a:t>
            </a:r>
            <a:r>
              <a:rPr lang="fr-FR" sz="1000" dirty="0">
                <a:solidFill>
                  <a:srgbClr val="FF0000"/>
                </a:solidFill>
              </a:rPr>
              <a:t>de baccalauréat </a:t>
            </a:r>
            <a:r>
              <a:rPr lang="fr-FR" sz="1000" dirty="0"/>
              <a:t>dans chaque formation pour voir si la formation était très demandée ou si elle a accueilli tous les candidats</a:t>
            </a:r>
            <a:br>
              <a:rPr lang="fr-FR" sz="1000" dirty="0"/>
            </a:br>
            <a:r>
              <a:rPr lang="fr-FR" sz="1000" dirty="0"/>
              <a:t/>
            </a: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a16="http://schemas.microsoft.com/office/drawing/2014/main" xmlns=""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a16="http://schemas.microsoft.com/office/drawing/2014/main" xmlns=""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p14="http://schemas.microsoft.com/office/powerpoint/2010/main" xmlns="" val="244080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a:t>
            </a:r>
            <a:r>
              <a:rPr lang="fr-FR" sz="1200" dirty="0" smtClean="0">
                <a:solidFill>
                  <a:srgbClr val="FF0000"/>
                </a:solidFill>
              </a:rPr>
              <a:t>types </a:t>
            </a:r>
            <a:r>
              <a:rPr lang="fr-FR" sz="1200" dirty="0">
                <a:solidFill>
                  <a:srgbClr val="FF0000"/>
                </a:solidFill>
              </a:rPr>
              <a:t>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a16="http://schemas.microsoft.com/office/drawing/2014/main" xmlns=""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a16="http://schemas.microsoft.com/office/drawing/2014/main" xmlns=""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a16="http://schemas.microsoft.com/office/drawing/2014/main" xmlns=""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p14="http://schemas.microsoft.com/office/powerpoint/2010/main" xmlns="" val="191059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xmlns="" id="{EECD10B6-4CE7-43AA-915D-DFD0A4948923}"/>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9" name="Rectangle à coins arrondis 11">
            <a:extLst>
              <a:ext uri="{FF2B5EF4-FFF2-40B4-BE49-F238E27FC236}">
                <a16:creationId xmlns:a16="http://schemas.microsoft.com/office/drawing/2014/main" xmlns=""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a:t>
            </a:r>
            <a:r>
              <a:rPr lang="fr-FR" sz="1400" b="1" kern="0" dirty="0" smtClean="0">
                <a:solidFill>
                  <a:srgbClr val="000091"/>
                </a:solidFill>
                <a:latin typeface="Arial"/>
              </a:rPr>
              <a:t>informer mieux sur l’insertion professionnelle des étudiants</a:t>
            </a:r>
            <a:endParaRPr lang="fr-FR" sz="1400" b="1" kern="0" dirty="0">
              <a:solidFill>
                <a:srgbClr val="000091"/>
              </a:solidFill>
              <a:latin typeface="Arial"/>
            </a:endParaRP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smtClean="0"/>
              <a:t>&gt;&gt; une rubrique dédiée à l’information sur la poursuite d’études et l’insertion professionnelle des étudiants  </a:t>
            </a:r>
            <a:br>
              <a:rPr lang="fr-FR" sz="1400" dirty="0" smtClean="0"/>
            </a:br>
            <a:r>
              <a:rPr lang="fr-FR" sz="1400" dirty="0" smtClean="0"/>
              <a:t/>
            </a:r>
            <a:br>
              <a:rPr lang="fr-FR" sz="1400" dirty="0" smtClean="0"/>
            </a:br>
            <a:r>
              <a:rPr lang="fr-FR" sz="1400" dirty="0" smtClean="0"/>
              <a:t>&gt;&gt; l’information sur la réussite (statistiques du SIES)</a:t>
            </a:r>
            <a:br>
              <a:rPr lang="fr-FR" sz="1400" dirty="0" smtClean="0"/>
            </a:br>
            <a:r>
              <a:rPr lang="fr-FR" sz="1400" dirty="0" smtClean="0"/>
              <a:t/>
            </a:r>
            <a:br>
              <a:rPr lang="fr-FR" sz="1400" dirty="0" smtClean="0"/>
            </a:br>
            <a:r>
              <a:rPr lang="fr-FR" sz="1400" dirty="0" smtClean="0"/>
              <a:t>&gt;&gt; </a:t>
            </a:r>
            <a:r>
              <a:rPr lang="fr-FR" sz="1400" dirty="0" smtClean="0">
                <a:solidFill>
                  <a:srgbClr val="FF0000"/>
                </a:solidFill>
              </a:rPr>
              <a:t>Nouveautés 2025 </a:t>
            </a:r>
            <a:r>
              <a:rPr lang="fr-FR" sz="1400" dirty="0" smtClean="0"/>
              <a:t>: </a:t>
            </a:r>
            <a:r>
              <a:rPr lang="fr-FR" sz="1400" dirty="0"/>
              <a:t> </a:t>
            </a:r>
            <a:r>
              <a:rPr lang="fr-FR" sz="1400" dirty="0" smtClean="0"/>
              <a:t>plus de </a:t>
            </a:r>
            <a:r>
              <a:rPr lang="fr-FR" sz="1400" dirty="0"/>
              <a:t>75 % des formations </a:t>
            </a:r>
            <a:r>
              <a:rPr lang="fr-FR" sz="1400" dirty="0" smtClean="0"/>
              <a:t>couvertes par les statistiques d’insertion</a:t>
            </a:r>
          </a:p>
          <a:p>
            <a:r>
              <a:rPr lang="fr-FR" sz="1300" b="0" dirty="0" smtClean="0"/>
              <a:t>-</a:t>
            </a:r>
            <a:r>
              <a:rPr lang="fr-FR" sz="1300" dirty="0" smtClean="0"/>
              <a:t> </a:t>
            </a:r>
            <a:r>
              <a:rPr lang="fr-FR" sz="1300" b="0" dirty="0" smtClean="0"/>
              <a:t>Licences générales</a:t>
            </a:r>
          </a:p>
          <a:p>
            <a:r>
              <a:rPr lang="fr-FR" sz="1300" b="0" dirty="0" smtClean="0"/>
              <a:t>- BTS agricoles</a:t>
            </a:r>
          </a:p>
          <a:p>
            <a:r>
              <a:rPr lang="fr-FR" sz="1300" b="0" dirty="0" smtClean="0"/>
              <a:t>- Écoles d’ingénieur, de commerce et de management</a:t>
            </a:r>
          </a:p>
          <a:p>
            <a:endParaRPr lang="fr-FR" sz="1400" b="0" dirty="0" smtClean="0"/>
          </a:p>
          <a:p>
            <a:r>
              <a:rPr lang="fr-FR" sz="1400" u="sng" dirty="0" smtClean="0"/>
              <a:t>A venir </a:t>
            </a:r>
            <a:r>
              <a:rPr lang="fr-FR" sz="1400" dirty="0" smtClean="0"/>
              <a:t>: des </a:t>
            </a:r>
            <a:r>
              <a:rPr lang="fr-FR" sz="1400" dirty="0"/>
              <a:t>données sur le salaire indicatif net/mois observé à l’échelle nationale un an après la sortie des </a:t>
            </a:r>
            <a:r>
              <a:rPr lang="fr-FR" sz="1400" dirty="0" smtClean="0"/>
              <a:t>études</a:t>
            </a:r>
            <a:endParaRPr lang="fr-FR" sz="1400" b="0" dirty="0"/>
          </a:p>
        </p:txBody>
      </p:sp>
      <p:pic>
        <p:nvPicPr>
          <p:cNvPr id="8" name="Image 7">
            <a:extLst>
              <a:ext uri="{FF2B5EF4-FFF2-40B4-BE49-F238E27FC236}">
                <a16:creationId xmlns:a16="http://schemas.microsoft.com/office/drawing/2014/main" xmlns=""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a16="http://schemas.microsoft.com/office/drawing/2014/main" xmlns=""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xmlns=""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p14="http://schemas.microsoft.com/office/powerpoint/2010/main" xmlns="" val="1214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buClr>
                <a:schemeClr val="bg2"/>
              </a:buClr>
              <a:buFont typeface="Courier New" panose="02070309020205020404" pitchFamily="49" charset="0"/>
              <a:buChar char="o"/>
            </a:pPr>
            <a:endParaRPr lang="fr-FR" sz="1300" dirty="0">
              <a:solidFill>
                <a:schemeClr val="accent1"/>
              </a:solidFill>
            </a:endParaRP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Jusqu’à </a:t>
            </a:r>
            <a:r>
              <a:rPr lang="fr-FR" sz="1300" b="1" dirty="0">
                <a:solidFill>
                  <a:schemeClr val="bg1"/>
                </a:solidFill>
                <a:highlight>
                  <a:srgbClr val="0000FF"/>
                </a:highlight>
              </a:rPr>
              <a:t>10 vœux et 10 vœux supplémentaires</a:t>
            </a:r>
            <a:r>
              <a:rPr lang="fr-FR" sz="1300" dirty="0">
                <a:solidFill>
                  <a:schemeClr val="accent1"/>
                </a:solidFill>
              </a:rPr>
              <a:t> pour des formations en apprentissage</a:t>
            </a: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Possibilité de faire </a:t>
            </a:r>
            <a:r>
              <a:rPr lang="fr-FR" sz="1300" b="1" dirty="0">
                <a:solidFill>
                  <a:schemeClr val="bg1"/>
                </a:solidFill>
                <a:highlight>
                  <a:srgbClr val="0000FF"/>
                </a:highlight>
              </a:rPr>
              <a:t>des sous-vœux pour certaines filières sélectives </a:t>
            </a:r>
            <a:r>
              <a:rPr lang="fr-FR" sz="1300" dirty="0">
                <a:solidFill>
                  <a:schemeClr val="accent1"/>
                </a:solidFill>
              </a:rPr>
              <a:t> (Classes prépa, BTS, BUT, écoles de commerce, d'ingénieurs, IFSI, IEP, etc…)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Les vœux sont formulés librement par les candidats (pas de classement par ordre de priorité) </a:t>
            </a:r>
            <a:r>
              <a:rPr lang="fr-FR" sz="1300" dirty="0">
                <a:solidFill>
                  <a:schemeClr val="accent1"/>
                </a:solidFill>
              </a:rPr>
              <a:t>: une réponse sera apportée pour chaque vœu formulé à compter du 2 juin 2025</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La date de formulation du vœu n’est pas prise en compte </a:t>
            </a:r>
            <a:r>
              <a:rPr lang="fr-FR" sz="1300" dirty="0">
                <a:solidFill>
                  <a:schemeClr val="accent1"/>
                </a:solidFill>
              </a:rPr>
              <a:t>pour l’examen du dossier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Chaque formation n’a connaissance que des vœux formulés pour elle :</a:t>
            </a:r>
            <a:r>
              <a:rPr lang="fr-FR" sz="1300" dirty="0">
                <a:solidFill>
                  <a:schemeClr val="accent1"/>
                </a:solidFill>
              </a:rPr>
              <a:t> elle ne connait pas les autres vœux formulés  par les candidats</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Quand un candidat accepte une formation, il a toujours la possibilité de conserver des vœux pour lesquels il est en liste d’attente</a:t>
            </a:r>
            <a:r>
              <a:rPr lang="fr-FR" sz="1300" dirty="0">
                <a:solidFill>
                  <a:schemeClr val="accent1"/>
                </a:solidFill>
              </a:rPr>
              <a:t> et qui l’intéressent davantage</a:t>
            </a:r>
          </a:p>
          <a:p>
            <a:pPr marL="269875">
              <a:spcAft>
                <a:spcPts val="600"/>
              </a:spcAft>
              <a:buClr>
                <a:schemeClr val="bg2"/>
              </a:buClr>
              <a:tabLst>
                <a:tab pos="269875" algn="l"/>
              </a:tabLst>
            </a:pPr>
            <a:r>
              <a:rPr lang="fr-FR" sz="1400" b="1" dirty="0">
                <a:solidFill>
                  <a:srgbClr val="FF0000"/>
                </a:solidFill>
              </a:rPr>
              <a:t>E</a:t>
            </a:r>
            <a:r>
              <a:rPr lang="fr-FR" sz="1300" b="1" dirty="0">
                <a:solidFill>
                  <a:srgbClr val="FF0000"/>
                </a:solidFill>
              </a:rPr>
              <a:t>ntre le 6 et le 10 juin 2025</a:t>
            </a:r>
            <a:r>
              <a:rPr lang="fr-FR" sz="1300" dirty="0">
                <a:solidFill>
                  <a:schemeClr val="accent1"/>
                </a:solidFill>
              </a:rPr>
              <a:t>, il devra toutefois classer ses vœux en attente par ordre de préférence</a:t>
            </a:r>
            <a:r>
              <a:rPr lang="fr-FR" sz="1300" dirty="0"/>
              <a:t> </a:t>
            </a:r>
          </a:p>
          <a:p>
            <a:pPr marL="269875">
              <a:spcAft>
                <a:spcPts val="1200"/>
              </a:spcAft>
              <a:buClr>
                <a:schemeClr val="bg2"/>
              </a:buClr>
              <a:tabLst>
                <a:tab pos="269875" algn="l"/>
              </a:tabLst>
            </a:pPr>
            <a:r>
              <a:rPr lang="fr-FR" sz="1300" dirty="0">
                <a:solidFill>
                  <a:schemeClr val="accent1"/>
                </a:solidFill>
              </a:rPr>
              <a:t>&gt;&gt; </a:t>
            </a:r>
            <a:r>
              <a:rPr lang="fr-FR" sz="1300" b="1" dirty="0">
                <a:solidFill>
                  <a:schemeClr val="accent1"/>
                </a:solidFill>
                <a:effectLst>
                  <a:outerShdw blurRad="38100" dist="38100" dir="2700000" algn="tl">
                    <a:srgbClr val="000000">
                      <a:alpha val="43137"/>
                    </a:srgbClr>
                  </a:outerShdw>
                </a:effectLst>
              </a:rPr>
              <a:t>Objectif</a:t>
            </a:r>
            <a:r>
              <a:rPr lang="fr-FR" sz="1300" dirty="0">
                <a:solidFill>
                  <a:schemeClr val="accent1"/>
                </a:solidFill>
              </a:rPr>
              <a:t> : </a:t>
            </a:r>
            <a:r>
              <a:rPr lang="fr-FR" sz="1300" b="1" dirty="0">
                <a:solidFill>
                  <a:schemeClr val="accent1"/>
                </a:solidFill>
                <a:effectLst>
                  <a:outerShdw blurRad="38100" dist="38100" dir="2700000" algn="tl">
                    <a:srgbClr val="000000">
                      <a:alpha val="43137"/>
                    </a:srgbClr>
                  </a:outerShdw>
                </a:effectLst>
              </a:rPr>
              <a:t>accélérer le rythme d’envoi des propositions </a:t>
            </a:r>
            <a:r>
              <a:rPr lang="fr-FR" sz="1300" dirty="0">
                <a:solidFill>
                  <a:schemeClr val="accent1"/>
                </a:solidFill>
              </a:rPr>
              <a:t>pour augmenter encore la part de lycéens ayant au moins une proposition avant les épreuves écrites  du baccalauréat</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2" name="Rectangle à coins arrondis 6">
            <a:extLst>
              <a:ext uri="{FF2B5EF4-FFF2-40B4-BE49-F238E27FC236}">
                <a16:creationId xmlns:a16="http://schemas.microsoft.com/office/drawing/2014/main" xmlns="" id="{55AD3F10-A19C-E585-9AE7-4D63D855983E}"/>
              </a:ext>
            </a:extLst>
          </p:cNvPr>
          <p:cNvSpPr/>
          <p:nvPr/>
        </p:nvSpPr>
        <p:spPr>
          <a:xfrm>
            <a:off x="5220072" y="195486"/>
            <a:ext cx="3456385"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Quelques règles importantes à retenir</a:t>
            </a:r>
          </a:p>
        </p:txBody>
      </p:sp>
    </p:spTree>
    <p:extLst>
      <p:ext uri="{BB962C8B-B14F-4D97-AF65-F5344CB8AC3E}">
        <p14:creationId xmlns:p14="http://schemas.microsoft.com/office/powerpoint/2010/main" xmlns="" val="67952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pPr algn="r"/>
              <a:t>13/01/2025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859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marL="180000" lvl="1" indent="0">
              <a:buNone/>
            </a:pPr>
            <a:r>
              <a:rPr lang="fr-FR" sz="1400" dirty="0">
                <a:solidFill>
                  <a:schemeClr val="accent1"/>
                </a:solidFill>
              </a:rPr>
              <a:t>- </a:t>
            </a:r>
            <a:r>
              <a:rPr lang="fr-FR" sz="1400" b="1" dirty="0">
                <a:solidFill>
                  <a:schemeClr val="accent1"/>
                </a:solidFill>
              </a:rPr>
              <a:t>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marL="180000" lvl="1" indent="0">
              <a:spcAft>
                <a:spcPts val="1200"/>
              </a:spcAft>
              <a:buNone/>
            </a:pPr>
            <a:r>
              <a:rPr lang="fr-FR" sz="1400" dirty="0">
                <a:solidFill>
                  <a:schemeClr val="accent1"/>
                </a:solidFill>
              </a:rPr>
              <a:t>- </a:t>
            </a:r>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177800" lvl="0" defTabSz="457200">
              <a:spcBef>
                <a:spcPts val="600"/>
              </a:spcBef>
              <a:spcAft>
                <a:spcPts val="0"/>
              </a:spcAft>
              <a:buClr>
                <a:srgbClr val="FF0000"/>
              </a:buClr>
              <a:buSzPct val="100000"/>
              <a:defRPr/>
            </a:pPr>
            <a:r>
              <a:rPr lang="fr-FR" sz="1400" dirty="0">
                <a:solidFill>
                  <a:srgbClr val="000000"/>
                </a:solidFill>
              </a:rPr>
              <a:t>- parcours en sections européennes ou binationales ou bac français international (BFI)</a:t>
            </a:r>
          </a:p>
          <a:p>
            <a:pPr marL="177800" lvl="0" defTabSz="457200">
              <a:spcBef>
                <a:spcPts val="600"/>
              </a:spcBef>
              <a:spcAft>
                <a:spcPts val="0"/>
              </a:spcAft>
              <a:buClr>
                <a:srgbClr val="FF0000"/>
              </a:buClr>
              <a:buSzPct val="100000"/>
              <a:defRPr/>
            </a:pPr>
            <a:r>
              <a:rPr lang="fr-FR" sz="1400" dirty="0">
                <a:solidFill>
                  <a:srgbClr val="000000"/>
                </a:solidFill>
              </a:rPr>
              <a:t>- participation aux cordées de la réussite</a:t>
            </a:r>
          </a:p>
          <a:p>
            <a:pPr marL="177800" lvl="0" defTabSz="457200">
              <a:spcBef>
                <a:spcPts val="600"/>
              </a:spcBef>
              <a:spcAft>
                <a:spcPts val="0"/>
              </a:spcAft>
              <a:buClr>
                <a:srgbClr val="FF0000"/>
              </a:buClr>
              <a:buSzPct val="100000"/>
              <a:defRPr/>
            </a:pPr>
            <a:r>
              <a:rPr lang="fr-FR" sz="1400" dirty="0">
                <a:solidFill>
                  <a:srgbClr val="000000"/>
                </a:solidFill>
              </a:rPr>
              <a:t>- 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sp>
        <p:nvSpPr>
          <p:cNvPr id="3" name="Rectangle à coins arrondis 6">
            <a:extLst>
              <a:ext uri="{FF2B5EF4-FFF2-40B4-BE49-F238E27FC236}">
                <a16:creationId xmlns:a16="http://schemas.microsoft.com/office/drawing/2014/main" xmlns=""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Tree>
    <p:extLst>
      <p:ext uri="{BB962C8B-B14F-4D97-AF65-F5344CB8AC3E}">
        <p14:creationId xmlns:p14="http://schemas.microsoft.com/office/powerpoint/2010/main" xmlns="" val="1898735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pPr algn="r"/>
              <a:t>13/01/2025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302124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400" dirty="0">
                <a:solidFill>
                  <a:srgbClr val="FF0000"/>
                </a:solidFill>
              </a:rPr>
              <a:t>Une offre de formation riche et diversifiée </a:t>
            </a:r>
            <a:r>
              <a:rPr lang="fr-FR" sz="1400" dirty="0"/>
              <a:t>: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400" dirty="0"/>
              <a:t>	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400" dirty="0"/>
              <a:t>Une priorité : simplifiez vos démarches !</a:t>
            </a:r>
          </a:p>
          <a:p>
            <a:pPr marL="179388" defTabSz="457200">
              <a:spcBef>
                <a:spcPct val="20000"/>
              </a:spcBef>
              <a:spcAft>
                <a:spcPts val="300"/>
              </a:spcAft>
              <a:buClr>
                <a:srgbClr val="FF0000"/>
              </a:buClr>
              <a:buSzPct val="100000"/>
            </a:pPr>
            <a:r>
              <a:rPr lang="fr-FR" sz="1400" dirty="0">
                <a:solidFill>
                  <a:srgbClr val="FF0000"/>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t>Parcoursup, c’est un cadre de présentation des formations unique pour trouver </a:t>
            </a:r>
            <a:endParaRPr lang="fr-FR" sz="1400" dirty="0" smtClean="0"/>
          </a:p>
          <a:p>
            <a:pPr marL="179388" defTabSz="457200">
              <a:spcAft>
                <a:spcPts val="300"/>
              </a:spcAft>
              <a:buClr>
                <a:srgbClr val="FF0000"/>
              </a:buClr>
              <a:buSzPct val="100000"/>
            </a:pPr>
            <a:r>
              <a:rPr lang="fr-FR" sz="1400" dirty="0" smtClean="0"/>
              <a:t>rapidement </a:t>
            </a:r>
            <a:r>
              <a:rPr lang="fr-FR" sz="1400" dirty="0"/>
              <a:t>les informations essentielles, pour connaitre les chiffres clés de la session précédente</a:t>
            </a:r>
          </a:p>
          <a:p>
            <a:pPr marL="182563" lvl="0" indent="-182563" algn="just" defTabSz="457200">
              <a:spcBef>
                <a:spcPct val="20000"/>
              </a:spcBef>
              <a:spcAft>
                <a:spcPts val="0"/>
              </a:spcAft>
              <a:buClr>
                <a:srgbClr val="FF0000"/>
              </a:buClr>
              <a:buSzPct val="100000"/>
            </a:pPr>
            <a:endParaRPr lang="fr-FR" sz="1400"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400" dirty="0">
                <a:solidFill>
                  <a:srgbClr val="FF0000"/>
                </a:solidFill>
              </a:rPr>
              <a:t>L’accompagnement personnalisé tout au long de la procédure</a:t>
            </a:r>
          </a:p>
          <a:p>
            <a:pPr marL="179388" algn="just" defTabSz="457200">
              <a:spcBef>
                <a:spcPts val="600"/>
              </a:spcBef>
              <a:spcAft>
                <a:spcPts val="300"/>
              </a:spcAft>
              <a:buClr>
                <a:srgbClr val="FF0000"/>
              </a:buClr>
              <a:buSzPct val="100000"/>
            </a:pPr>
            <a:r>
              <a:rPr lang="fr-FR" sz="1400" dirty="0"/>
              <a:t>Vous n’êtes pas seuls pour réfléchir et faire vos choix :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7" name="Rectangle à coins arrondis 6"/>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xmlns="" val="375384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sp>
        <p:nvSpPr>
          <p:cNvPr id="4" name="Titre 3"/>
          <p:cNvSpPr>
            <a:spLocks noGrp="1"/>
          </p:cNvSpPr>
          <p:nvPr>
            <p:ph type="title"/>
          </p:nvPr>
        </p:nvSpPr>
        <p:spPr/>
        <p:txBody>
          <a:bodyPr/>
          <a:lstStyle/>
          <a:p>
            <a:pPr algn="ctr"/>
            <a:r>
              <a:rPr lang="fr-FR" sz="2200" dirty="0"/>
              <a:t>Lundi 2 juin 2025 &gt; jeudi 10 juillet 2025</a:t>
            </a:r>
            <a:br>
              <a:rPr lang="fr-FR" sz="2200" dirty="0"/>
            </a:br>
            <a:r>
              <a:rPr lang="fr-FR" sz="2200" dirty="0"/>
              <a:t>Je reçois les réponses des formations et je décide</a:t>
            </a:r>
          </a:p>
        </p:txBody>
      </p:sp>
      <p:sp>
        <p:nvSpPr>
          <p:cNvPr id="8" name="Rectangle à coins arrondis 6">
            <a:extLst>
              <a:ext uri="{FF2B5EF4-FFF2-40B4-BE49-F238E27FC236}">
                <a16:creationId xmlns:a16="http://schemas.microsoft.com/office/drawing/2014/main" xmlns="" id="{233DCACA-F66D-BCAA-014B-643DFA98A1BB}"/>
              </a:ext>
            </a:extLst>
          </p:cNvPr>
          <p:cNvSpPr>
            <a:spLocks noGrp="1"/>
          </p:cNvSpPr>
          <p:nvPr>
            <p:ph type="body" sz="quarter" idx="13"/>
          </p:nvPr>
        </p:nvSpPr>
        <p:spPr>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Les dates clés de la phase d’admission 2025</a:t>
            </a:r>
          </a:p>
        </p:txBody>
      </p:sp>
      <p:sp>
        <p:nvSpPr>
          <p:cNvPr id="10" name="ZoneTexte 9"/>
          <p:cNvSpPr txBox="1"/>
          <p:nvPr/>
        </p:nvSpPr>
        <p:spPr>
          <a:xfrm>
            <a:off x="867184" y="1707654"/>
            <a:ext cx="3456140" cy="1384995"/>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Lundi 2 juin – début de la phase principale : c’est le moment de faire vos choix</a:t>
            </a:r>
            <a:br>
              <a:rPr lang="fr-FR" sz="1050" b="1" dirty="0">
                <a:solidFill>
                  <a:schemeClr val="bg1"/>
                </a:solidFill>
                <a:highlight>
                  <a:srgbClr val="0000FF"/>
                </a:highlight>
              </a:rPr>
            </a:br>
            <a:endParaRPr lang="fr-FR" sz="105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a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866938" y="3735144"/>
            <a:ext cx="3481501"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Mercredi 11 juin – début de la </a:t>
            </a:r>
            <a:r>
              <a:rPr lang="fr-FR" sz="1000" dirty="0">
                <a:solidFill>
                  <a:schemeClr val="accent1"/>
                </a:solidFill>
              </a:rPr>
              <a:t>	</a:t>
            </a:r>
            <a:r>
              <a:rPr lang="fr-FR" sz="1050" b="1" dirty="0">
                <a:solidFill>
                  <a:schemeClr val="bg1"/>
                </a:solidFill>
                <a:highlight>
                  <a:srgbClr val="0000FF"/>
                </a:highlight>
              </a:rPr>
              <a:t>phase complémentaire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ayant encore des places à proposer</a:t>
            </a:r>
          </a:p>
        </p:txBody>
      </p:sp>
      <p:sp>
        <p:nvSpPr>
          <p:cNvPr id="12" name="ZoneTexte 11"/>
          <p:cNvSpPr txBox="1"/>
          <p:nvPr/>
        </p:nvSpPr>
        <p:spPr>
          <a:xfrm>
            <a:off x="866938" y="3191946"/>
            <a:ext cx="3456385" cy="415498"/>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Entre le vendredi 6 juin et le mardi 10 juin</a:t>
            </a:r>
            <a:r>
              <a:rPr lang="fr-FR" sz="1000" dirty="0"/>
              <a:t/>
            </a:r>
            <a:br>
              <a:rPr lang="fr-FR" sz="1000" dirty="0"/>
            </a:br>
            <a:r>
              <a:rPr lang="fr-FR" sz="1050" b="1" dirty="0">
                <a:solidFill>
                  <a:schemeClr val="accent1"/>
                </a:solidFill>
              </a:rPr>
              <a:t>Classez vos vœux en attente</a:t>
            </a:r>
          </a:p>
        </p:txBody>
      </p:sp>
      <p:sp>
        <p:nvSpPr>
          <p:cNvPr id="13" name="ZoneTexte 12"/>
          <p:cNvSpPr txBox="1"/>
          <p:nvPr/>
        </p:nvSpPr>
        <p:spPr>
          <a:xfrm>
            <a:off x="4622469" y="3880558"/>
            <a:ext cx="3751707" cy="738664"/>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Jeudi 10 juillet 2025 -  fin de la phase principale</a:t>
            </a:r>
            <a:r>
              <a:rPr lang="fr-FR" sz="1050" dirty="0">
                <a:solidFill>
                  <a:schemeClr val="accent1"/>
                </a:solidFill>
              </a:rPr>
              <a:t/>
            </a:r>
            <a:br>
              <a:rPr lang="fr-FR" sz="1050" dirty="0">
                <a:solidFill>
                  <a:schemeClr val="accent1"/>
                </a:solidFill>
              </a:rPr>
            </a:br>
            <a:r>
              <a:rPr lang="fr-FR" sz="1050" dirty="0">
                <a:solidFill>
                  <a:schemeClr val="accent1"/>
                </a:solidFill>
              </a:rPr>
              <a:t>La phase complémentaire se poursuit jusqu’au 11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644007" y="1714381"/>
            <a:ext cx="3744417"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Vendredi 4 juillet -  Résultats du Bac 2025</a:t>
            </a:r>
            <a:r>
              <a:rPr lang="fr-FR" sz="1000" dirty="0"/>
              <a:t/>
            </a:r>
            <a:br>
              <a:rPr lang="fr-FR" sz="1000" dirty="0"/>
            </a:br>
            <a:endParaRPr lang="fr-FR" sz="1000" dirty="0"/>
          </a:p>
          <a:p>
            <a:pPr algn="just"/>
            <a:r>
              <a:rPr lang="fr-FR" sz="1000" dirty="0"/>
              <a:t/>
            </a:r>
            <a:br>
              <a:rPr lang="fr-FR" sz="1000" dirty="0"/>
            </a:br>
            <a:r>
              <a:rPr lang="fr-FR" sz="1050" dirty="0">
                <a:solidFill>
                  <a:schemeClr val="accent1"/>
                </a:solidFill>
              </a:rPr>
              <a:t>Après les résultats du bac, je peux aller m’inscrire dans l’établissement que j’ai choisi</a:t>
            </a:r>
          </a:p>
        </p:txBody>
      </p:sp>
      <p:sp>
        <p:nvSpPr>
          <p:cNvPr id="16" name="ZoneTexte 15"/>
          <p:cNvSpPr txBox="1"/>
          <p:nvPr/>
        </p:nvSpPr>
        <p:spPr>
          <a:xfrm>
            <a:off x="4644007" y="2767815"/>
            <a:ext cx="3744417" cy="900246"/>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A partir du mercredi 1</a:t>
            </a:r>
            <a:r>
              <a:rPr lang="fr-FR" sz="1050" b="1" baseline="30000" dirty="0">
                <a:solidFill>
                  <a:schemeClr val="bg1"/>
                </a:solidFill>
                <a:highlight>
                  <a:srgbClr val="0000FF"/>
                </a:highlight>
              </a:rPr>
              <a:t>er</a:t>
            </a:r>
            <a:r>
              <a:rPr lang="fr-FR" sz="1050" b="1" dirty="0">
                <a:solidFill>
                  <a:schemeClr val="bg1"/>
                </a:solidFill>
                <a:highlight>
                  <a:srgbClr val="0000FF"/>
                </a:highlight>
              </a:rPr>
              <a:t> juillet 2025 </a:t>
            </a:r>
            <a:r>
              <a:rPr lang="fr-FR" sz="1050" dirty="0">
                <a:solidFill>
                  <a:schemeClr val="accent1"/>
                </a:solidFill>
              </a:rPr>
              <a:t/>
            </a:r>
            <a:br>
              <a:rPr lang="fr-FR" sz="1050" dirty="0">
                <a:solidFill>
                  <a:schemeClr val="accent1"/>
                </a:solidFill>
              </a:rPr>
            </a:br>
            <a:r>
              <a:rPr lang="fr-FR" sz="1050" dirty="0">
                <a:solidFill>
                  <a:schemeClr val="accent1"/>
                </a:solidFill>
              </a:rPr>
              <a:t/>
            </a:r>
            <a:br>
              <a:rPr lang="fr-FR" sz="105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7" name="Image 16"/>
          <p:cNvPicPr>
            <a:picLocks noChangeAspect="1"/>
          </p:cNvPicPr>
          <p:nvPr/>
        </p:nvPicPr>
        <p:blipFill>
          <a:blip r:embed="rId2"/>
          <a:stretch>
            <a:fillRect/>
          </a:stretch>
        </p:blipFill>
        <p:spPr>
          <a:xfrm>
            <a:off x="4764551" y="1774749"/>
            <a:ext cx="639137" cy="436961"/>
          </a:xfrm>
          <a:prstGeom prst="rect">
            <a:avLst/>
          </a:prstGeom>
        </p:spPr>
      </p:pic>
      <p:pic>
        <p:nvPicPr>
          <p:cNvPr id="18" name="Image 17"/>
          <p:cNvPicPr>
            <a:picLocks noChangeAspect="1"/>
          </p:cNvPicPr>
          <p:nvPr/>
        </p:nvPicPr>
        <p:blipFill>
          <a:blip r:embed="rId3"/>
          <a:stretch>
            <a:fillRect/>
          </a:stretch>
        </p:blipFill>
        <p:spPr>
          <a:xfrm>
            <a:off x="1155216" y="3795886"/>
            <a:ext cx="515320" cy="353362"/>
          </a:xfrm>
          <a:prstGeom prst="rect">
            <a:avLst/>
          </a:prstGeom>
        </p:spPr>
      </p:pic>
    </p:spTree>
    <p:extLst>
      <p:ext uri="{BB962C8B-B14F-4D97-AF65-F5344CB8AC3E}">
        <p14:creationId xmlns:p14="http://schemas.microsoft.com/office/powerpoint/2010/main" xmlns="" val="300672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2025,</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Site d’entrainement de la phase d’admission)</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Anticipez, n’attendez pas la dernière minute pour préparer votre projet d’orientation </a:t>
            </a:r>
            <a:r>
              <a:rPr lang="fr-FR" sz="1400" dirty="0">
                <a:solidFill>
                  <a:schemeClr val="accent1"/>
                </a:solidFill>
              </a:rPr>
              <a:t>: </a:t>
            </a:r>
            <a:r>
              <a:rPr lang="fr-FR" sz="1300" dirty="0">
                <a:solidFill>
                  <a:schemeClr val="accent1"/>
                </a:solidFill>
              </a:rPr>
              <a:t>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0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profiter des rencontres 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Préparez vous pour la phase d’admission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 </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chemeClr val="accent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21</a:t>
            </a:fld>
            <a:endParaRPr lang="fr-FR" dirty="0"/>
          </a:p>
        </p:txBody>
      </p:sp>
      <p:sp>
        <p:nvSpPr>
          <p:cNvPr id="2" name="Rectangle à coins arrondis 6">
            <a:extLst>
              <a:ext uri="{FF2B5EF4-FFF2-40B4-BE49-F238E27FC236}">
                <a16:creationId xmlns:a16="http://schemas.microsoft.com/office/drawing/2014/main" xmlns=""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Parcoursup</a:t>
            </a:r>
          </a:p>
        </p:txBody>
      </p:sp>
    </p:spTree>
    <p:extLst>
      <p:ext uri="{BB962C8B-B14F-4D97-AF65-F5344CB8AC3E}">
        <p14:creationId xmlns:p14="http://schemas.microsoft.com/office/powerpoint/2010/main" xmlns="" val="1625524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65833" y="1707654"/>
            <a:ext cx="8298792" cy="3024336"/>
          </a:xfrm>
        </p:spPr>
        <p:txBody>
          <a:bodyPr>
            <a:normAutofit fontScale="85000" lnSpcReduction="20000"/>
          </a:bodyPr>
          <a:lstStyle/>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 numéro vert </a:t>
            </a:r>
            <a:r>
              <a:rPr lang="fr-FR" sz="2000" dirty="0">
                <a:solidFill>
                  <a:schemeClr val="accent1"/>
                </a:solidFill>
              </a:rPr>
              <a:t>:  </a:t>
            </a:r>
            <a:r>
              <a:rPr lang="fr-FR" sz="2000" b="1" dirty="0">
                <a:solidFill>
                  <a:schemeClr val="accent1"/>
                </a:solidFill>
              </a:rPr>
              <a:t>0 800 400 070 </a:t>
            </a:r>
            <a:br>
              <a:rPr lang="fr-FR" sz="2000" b="1" dirty="0">
                <a:solidFill>
                  <a:schemeClr val="accent1"/>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 La messagerie contact </a:t>
            </a:r>
            <a:r>
              <a:rPr lang="fr-FR" sz="1600" dirty="0">
                <a:solidFill>
                  <a:schemeClr val="accent1"/>
                </a:solidFill>
              </a:rPr>
              <a:t>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Les réseaux sociaux (Instagram, X, Facebook)</a:t>
            </a:r>
            <a:r>
              <a:rPr lang="fr-FR" sz="1600" dirty="0">
                <a:solidFill>
                  <a:schemeClr val="accent1"/>
                </a:solidFill>
              </a:rPr>
              <a:t> pour suivre l’actualité de Parcoursup et recevoir des </a:t>
            </a:r>
            <a:r>
              <a:rPr lang="fr-FR" sz="1600" dirty="0" smtClean="0">
                <a:solidFill>
                  <a:schemeClr val="accent1"/>
                </a:solidFill>
              </a:rPr>
              <a:t>conseils</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Le canal d’actualité Parcoursup info sur </a:t>
            </a:r>
            <a:r>
              <a:rPr lang="fr-FR" sz="1400" b="1" dirty="0" err="1" smtClean="0">
                <a:solidFill>
                  <a:schemeClr val="bg1"/>
                </a:solidFill>
                <a:highlight>
                  <a:srgbClr val="0000FF"/>
                </a:highlight>
              </a:rPr>
              <a:t>Whatsapp</a:t>
            </a:r>
            <a:r>
              <a:rPr lang="fr-FR" sz="1600" dirty="0" smtClean="0">
                <a:solidFill>
                  <a:schemeClr val="accent1"/>
                </a:solidFill>
              </a:rPr>
              <a:t> </a:t>
            </a:r>
            <a:r>
              <a:rPr lang="fr-FR" sz="1600" dirty="0">
                <a:solidFill>
                  <a:schemeClr val="accent1"/>
                </a:solidFill>
              </a:rPr>
              <a:t>pour être informés des dates clés, des informations pratiques et des outils essentiels pour réussir son orientation post bac. </a:t>
            </a:r>
            <a:endParaRPr lang="fr-FR" sz="1600" dirty="0" smtClean="0">
              <a:solidFill>
                <a:schemeClr val="accent1"/>
              </a:solidFill>
            </a:endParaRPr>
          </a:p>
          <a:p>
            <a:pPr marL="268288" defTabSz="457200">
              <a:spcBef>
                <a:spcPct val="20000"/>
              </a:spcBef>
              <a:spcAft>
                <a:spcPts val="0"/>
              </a:spcAft>
              <a:buClr>
                <a:srgbClr val="FF0000"/>
              </a:buClr>
              <a:buSzPct val="100000"/>
            </a:pPr>
            <a:r>
              <a:rPr lang="fr-FR" sz="1500" i="1" smtClean="0">
                <a:solidFill>
                  <a:schemeClr val="accent1"/>
                </a:solidFill>
              </a:rPr>
              <a:t>Pensez à activer </a:t>
            </a:r>
            <a:r>
              <a:rPr lang="fr-FR" sz="1500" i="1" dirty="0">
                <a:solidFill>
                  <a:schemeClr val="accent1"/>
                </a:solidFill>
              </a:rPr>
              <a:t>les notifications pour recevoir toutes les informations.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Des tutos vidéos, des quiz et une Faq très riche </a:t>
            </a:r>
            <a:r>
              <a:rPr lang="fr-FR" sz="1400" b="1" dirty="0" smtClean="0">
                <a:solidFill>
                  <a:schemeClr val="bg1"/>
                </a:solidFill>
                <a:highlight>
                  <a:srgbClr val="0000FF"/>
                </a:highlight>
              </a:rPr>
              <a:t>(avec un moteur de recherche intégré)</a:t>
            </a:r>
            <a:r>
              <a:rPr lang="fr-FR" sz="1600" b="1" dirty="0">
                <a:solidFill>
                  <a:schemeClr val="accent1"/>
                </a:solidFill>
                <a:highlight>
                  <a:srgbClr val="FFFF00"/>
                </a:highlight>
              </a:rPr>
              <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a:p>
        </p:txBody>
      </p:sp>
      <p:sp>
        <p:nvSpPr>
          <p:cNvPr id="2" name="Titre 1">
            <a:extLst>
              <a:ext uri="{FF2B5EF4-FFF2-40B4-BE49-F238E27FC236}">
                <a16:creationId xmlns:a16="http://schemas.microsoft.com/office/drawing/2014/main" xmlns="" id="{A5461032-1F5C-ACC1-87D6-C7839507DA50}"/>
              </a:ext>
            </a:extLst>
          </p:cNvPr>
          <p:cNvSpPr>
            <a:spLocks noGrp="1"/>
          </p:cNvSpPr>
          <p:nvPr>
            <p:ph type="title"/>
          </p:nvPr>
        </p:nvSpPr>
        <p:spPr>
          <a:xfrm>
            <a:off x="455713" y="915566"/>
            <a:ext cx="8208912" cy="663637"/>
          </a:xfrm>
        </p:spPr>
        <p:txBody>
          <a:bodyPr/>
          <a:lstStyle/>
          <a:p>
            <a:r>
              <a:rPr lang="fr-FR" sz="2200" dirty="0"/>
              <a:t>Des services </a:t>
            </a:r>
            <a:r>
              <a:rPr lang="fr-FR" sz="2200"/>
              <a:t>pour vous </a:t>
            </a:r>
            <a:r>
              <a:rPr lang="fr-FR" sz="2200" dirty="0"/>
              <a:t>aider et répondre à vos questions tout au long de la procédure</a:t>
            </a:r>
          </a:p>
        </p:txBody>
      </p:sp>
    </p:spTree>
    <p:extLst>
      <p:ext uri="{BB962C8B-B14F-4D97-AF65-F5344CB8AC3E}">
        <p14:creationId xmlns:p14="http://schemas.microsoft.com/office/powerpoint/2010/main" xmlns="" val="1737828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23</a:t>
            </a:fld>
            <a:endParaRPr lang="fr-FR"/>
          </a:p>
        </p:txBody>
      </p:sp>
      <p:sp>
        <p:nvSpPr>
          <p:cNvPr id="2" name="Titre 1">
            <a:extLst>
              <a:ext uri="{FF2B5EF4-FFF2-40B4-BE49-F238E27FC236}">
                <a16:creationId xmlns:a16="http://schemas.microsoft.com/office/drawing/2014/main" xmlns=""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xmlns="" val="3702926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5EC3D008-DD61-4C4F-93BD-9E371E593F35}" type="datetime1">
              <a:rPr lang="fr-FR" smtClean="0"/>
              <a:pPr/>
              <a:t>13/01/2025</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24</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xmlns="" val="172391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87208" y="827075"/>
            <a:ext cx="8298792" cy="3744416"/>
          </a:xfrm>
        </p:spPr>
        <p:txBody>
          <a:bodyPr>
            <a:no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200" b="1" dirty="0" smtClean="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dirty="0" smtClean="0">
                <a:solidFill>
                  <a:srgbClr val="FF0000"/>
                </a:solidFill>
              </a:rPr>
              <a:t>La transparence sur les critères : un cadre commun proposé sur Parcoursup</a:t>
            </a:r>
            <a:endParaRPr lang="fr-FR" dirty="0">
              <a:solidFill>
                <a:srgbClr val="FF0000"/>
              </a:solidFill>
            </a:endParaRPr>
          </a:p>
          <a:p>
            <a:pPr marL="179388" algn="just" defTabSz="457200">
              <a:spcBef>
                <a:spcPct val="20000"/>
              </a:spcBef>
              <a:spcAft>
                <a:spcPts val="300"/>
              </a:spcAft>
              <a:buClr>
                <a:srgbClr val="FF0000"/>
              </a:buClr>
              <a:buSzPct val="100000"/>
            </a:pPr>
            <a:r>
              <a:rPr lang="fr-FR" sz="1000" dirty="0"/>
              <a:t>Parcoursup permet de </a:t>
            </a:r>
            <a:r>
              <a:rPr lang="fr-FR" sz="1000" dirty="0" smtClean="0"/>
              <a:t>visualiser, dans un cadre commun à toutes les formations, les </a:t>
            </a:r>
            <a:r>
              <a:rPr lang="fr-FR" sz="1000" dirty="0"/>
              <a:t>critères et éléments </a:t>
            </a:r>
            <a:r>
              <a:rPr lang="fr-FR" sz="1000" dirty="0" smtClean="0"/>
              <a:t>que les enseignants des </a:t>
            </a:r>
            <a:r>
              <a:rPr lang="fr-FR" sz="1000" dirty="0"/>
              <a:t>formations du supérieur </a:t>
            </a:r>
            <a:r>
              <a:rPr lang="fr-FR" sz="1000" dirty="0" smtClean="0"/>
              <a:t>ont défini pour </a:t>
            </a:r>
            <a:r>
              <a:rPr lang="fr-FR" sz="1000" dirty="0"/>
              <a:t>l’examen des candidatures : résultats scolaires, motivation, compétences, appréciations de l’équipe pédagogique, </a:t>
            </a:r>
            <a:r>
              <a:rPr lang="fr-FR" sz="1000" dirty="0" smtClean="0"/>
              <a:t>etc…</a:t>
            </a:r>
          </a:p>
          <a:p>
            <a:pPr marL="179388" algn="just" defTabSz="457200">
              <a:spcBef>
                <a:spcPct val="20000"/>
              </a:spcBef>
              <a:spcAft>
                <a:spcPts val="300"/>
              </a:spcAft>
              <a:buClr>
                <a:srgbClr val="FF0000"/>
              </a:buClr>
              <a:buSzPct val="100000"/>
            </a:pPr>
            <a:r>
              <a:rPr lang="fr-FR" sz="1000" dirty="0"/>
              <a:t>Important : Parcoursup ne fait </a:t>
            </a:r>
            <a:r>
              <a:rPr lang="fr-FR" sz="1000" dirty="0" smtClean="0"/>
              <a:t>jamais </a:t>
            </a:r>
            <a:r>
              <a:rPr lang="fr-FR" sz="1000" dirty="0"/>
              <a:t>l’analyse des candidatures : ce sont les enseignants des formations du supérieur qui définissent les critères, examinent votre dossier, font des propositions auxquelles vous </a:t>
            </a:r>
            <a:r>
              <a:rPr lang="fr-FR" sz="1000" dirty="0" smtClean="0"/>
              <a:t>répondez </a:t>
            </a:r>
          </a:p>
          <a:p>
            <a:pPr marL="179388" algn="just" defTabSz="457200">
              <a:spcBef>
                <a:spcPct val="20000"/>
              </a:spcBef>
              <a:spcAft>
                <a:spcPts val="300"/>
              </a:spcAft>
              <a:buClr>
                <a:srgbClr val="FF0000"/>
              </a:buClr>
              <a:buSzPct val="100000"/>
            </a:pPr>
            <a:r>
              <a:rPr lang="fr-FR" sz="1000" dirty="0" smtClean="0"/>
              <a:t>Parcoursup garantit votre droit à l’information : vous pouvez interroger la formation qui ne vous a pas admis</a:t>
            </a:r>
          </a:p>
          <a:p>
            <a:pPr marL="179388" algn="just" defTabSz="457200">
              <a:spcBef>
                <a:spcPct val="20000"/>
              </a:spcBef>
              <a:spcAft>
                <a:spcPts val="300"/>
              </a:spcAft>
              <a:buClr>
                <a:srgbClr val="FF0000"/>
              </a:buClr>
              <a:buSzPct val="100000"/>
            </a:pPr>
            <a:endParaRPr lang="fr-FR" sz="1000" dirty="0" smtClean="0"/>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dirty="0" smtClean="0">
                <a:solidFill>
                  <a:srgbClr val="FF0000"/>
                </a:solidFill>
              </a:rPr>
              <a:t>La transparence sur le profil des admis : un appui pour réfléchir à son parcours et à ses vœux</a:t>
            </a:r>
            <a:endParaRPr lang="fr-FR" dirty="0">
              <a:solidFill>
                <a:srgbClr val="FF0000"/>
              </a:solidFill>
            </a:endParaRPr>
          </a:p>
          <a:p>
            <a:pPr marL="179388" algn="just" defTabSz="457200">
              <a:spcBef>
                <a:spcPct val="20000"/>
              </a:spcBef>
              <a:spcAft>
                <a:spcPts val="300"/>
              </a:spcAft>
              <a:buClr>
                <a:srgbClr val="FF0000"/>
              </a:buClr>
              <a:buSzPct val="100000"/>
            </a:pPr>
            <a:r>
              <a:rPr lang="fr-FR" sz="1000" dirty="0" smtClean="0"/>
              <a:t/>
            </a:r>
            <a:br>
              <a:rPr lang="fr-FR" sz="1000" dirty="0" smtClean="0"/>
            </a:br>
            <a:r>
              <a:rPr lang="fr-FR" sz="1000" dirty="0"/>
              <a:t>Nouveauté 2025 : retrouvez dans la rubrique “Visualiser les chiffres d’accès à la formation</a:t>
            </a:r>
            <a:r>
              <a:rPr lang="fr-FR" sz="1000" dirty="0" smtClean="0"/>
              <a:t>” </a:t>
            </a:r>
            <a:r>
              <a:rPr lang="fr-FR" sz="1000" dirty="0"/>
              <a:t>des informations sur </a:t>
            </a:r>
            <a:r>
              <a:rPr lang="fr-FR" sz="1000" dirty="0" smtClean="0"/>
              <a:t>le taux d’accès (niveau de demande pour la formation) ainsi que sur le </a:t>
            </a:r>
            <a:r>
              <a:rPr lang="fr-FR" sz="1000" dirty="0"/>
              <a:t>profil des </a:t>
            </a:r>
            <a:r>
              <a:rPr lang="fr-FR" sz="1000" dirty="0" smtClean="0"/>
              <a:t>lycéens de terminale admis </a:t>
            </a:r>
            <a:r>
              <a:rPr lang="fr-FR" sz="1000" dirty="0"/>
              <a:t>les années précédentes </a:t>
            </a:r>
            <a:r>
              <a:rPr lang="fr-FR" sz="1000" dirty="0" smtClean="0"/>
              <a:t>(type </a:t>
            </a:r>
            <a:r>
              <a:rPr lang="fr-FR" sz="1000" dirty="0"/>
              <a:t>de bac, niveau scolaire, choix de parcours au lycée</a:t>
            </a:r>
            <a:r>
              <a:rPr lang="fr-FR" sz="1000" dirty="0" smtClean="0"/>
              <a:t>)</a:t>
            </a:r>
          </a:p>
          <a:p>
            <a:pPr marL="179388" algn="just" defTabSz="457200">
              <a:spcBef>
                <a:spcPct val="20000"/>
              </a:spcBef>
              <a:spcAft>
                <a:spcPts val="300"/>
              </a:spcAft>
              <a:buClr>
                <a:srgbClr val="FF0000"/>
              </a:buClr>
              <a:buSzPct val="100000"/>
            </a:pPr>
            <a:r>
              <a:rPr lang="fr-FR" sz="1000" dirty="0"/>
              <a:t>Notre objectif : vous aider à découvrir des formations, à comparer, à vous repérer et à faire vos choix</a:t>
            </a:r>
          </a:p>
          <a:p>
            <a:pPr marL="179388" algn="just" defTabSz="457200">
              <a:spcBef>
                <a:spcPct val="20000"/>
              </a:spcBef>
              <a:spcAft>
                <a:spcPts val="300"/>
              </a:spcAft>
              <a:buClr>
                <a:srgbClr val="FF0000"/>
              </a:buClr>
              <a:buSzPct val="100000"/>
            </a:pPr>
            <a:endParaRPr lang="fr-FR" sz="1000" dirty="0" smtClean="0"/>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dirty="0">
                <a:solidFill>
                  <a:srgbClr val="FF0000"/>
                </a:solidFill>
              </a:rPr>
              <a:t>La transparence sur </a:t>
            </a:r>
            <a:r>
              <a:rPr lang="fr-FR" dirty="0" smtClean="0">
                <a:solidFill>
                  <a:srgbClr val="FF0000"/>
                </a:solidFill>
              </a:rPr>
              <a:t>les taux de </a:t>
            </a:r>
            <a:r>
              <a:rPr lang="fr-FR" dirty="0">
                <a:solidFill>
                  <a:srgbClr val="FF0000"/>
                </a:solidFill>
              </a:rPr>
              <a:t>réussite et </a:t>
            </a:r>
            <a:r>
              <a:rPr lang="fr-FR" dirty="0" smtClean="0">
                <a:solidFill>
                  <a:srgbClr val="FF0000"/>
                </a:solidFill>
              </a:rPr>
              <a:t>les perspectives d’insertion professionnelle </a:t>
            </a:r>
            <a:endParaRPr lang="fr-FR" sz="1000" dirty="0">
              <a:solidFill>
                <a:srgbClr val="FF0000"/>
              </a:solidFill>
            </a:endParaRPr>
          </a:p>
          <a:p>
            <a:pPr marL="179388" algn="just" defTabSz="457200">
              <a:spcBef>
                <a:spcPct val="20000"/>
              </a:spcBef>
              <a:spcAft>
                <a:spcPts val="300"/>
              </a:spcAft>
              <a:buClr>
                <a:srgbClr val="FF0000"/>
              </a:buClr>
              <a:buSzPct val="100000"/>
            </a:pPr>
            <a:r>
              <a:rPr lang="fr-FR" sz="1000" dirty="0"/>
              <a:t>Dans la rubrique “Poursuivre ses études et connaître les débouchés”, vous pourrez </a:t>
            </a:r>
            <a:r>
              <a:rPr lang="fr-FR" sz="1000" dirty="0" smtClean="0"/>
              <a:t>consulter </a:t>
            </a:r>
            <a:r>
              <a:rPr lang="fr-FR" sz="1000" dirty="0"/>
              <a:t>des données nouvelles sur la </a:t>
            </a:r>
            <a:r>
              <a:rPr lang="fr-FR" sz="1000" dirty="0" smtClean="0"/>
              <a:t>réussite ainsi que l’insertion professionnelle et les conditions d’embauche à la sortie des </a:t>
            </a:r>
            <a:r>
              <a:rPr lang="fr-FR" sz="1000" dirty="0"/>
              <a:t>formations </a:t>
            </a:r>
            <a:endParaRPr lang="fr-FR" sz="1000" dirty="0" smtClean="0"/>
          </a:p>
          <a:p>
            <a:pPr marL="179388" algn="just" defTabSz="457200">
              <a:spcBef>
                <a:spcPct val="20000"/>
              </a:spcBef>
              <a:spcAft>
                <a:spcPts val="300"/>
              </a:spcAft>
              <a:buClr>
                <a:srgbClr val="FF0000"/>
              </a:buClr>
              <a:buSzPct val="100000"/>
            </a:pPr>
            <a:r>
              <a:rPr lang="fr-FR" sz="1000" dirty="0" smtClean="0"/>
              <a:t>Nouveauté 2025 : </a:t>
            </a:r>
            <a:r>
              <a:rPr lang="fr-FR" sz="1000" dirty="0"/>
              <a:t>les données </a:t>
            </a:r>
            <a:r>
              <a:rPr lang="fr-FR" sz="1000" dirty="0" smtClean="0"/>
              <a:t>sur l’insertion professionnelle sont étendues aux licences universitaires, écoles de commerce et d’ingénieurs &gt;&gt; plus de 75 % des formations concernées</a:t>
            </a:r>
            <a:endParaRPr lang="fr-FR" sz="1000" dirty="0"/>
          </a:p>
          <a:p>
            <a:pPr lvl="0" defTabSz="457200">
              <a:spcBef>
                <a:spcPct val="20000"/>
              </a:spcBef>
              <a:spcAft>
                <a:spcPts val="0"/>
              </a:spcAft>
              <a:buClr>
                <a:srgbClr val="FF0000"/>
              </a:buClr>
              <a:buSzPct val="100000"/>
            </a:pPr>
            <a:endParaRPr lang="fr-FR" sz="40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5" name="Rectangle à coins arrondis 4"/>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p14="http://schemas.microsoft.com/office/powerpoint/2010/main" xmlns="" val="34187884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200"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200" dirty="0">
                <a:solidFill>
                  <a:srgbClr val="FF0000"/>
                </a:solidFill>
              </a:rPr>
              <a:t>Parcoursup vous permet de choisir librement les formations qui vous intéressent</a:t>
            </a:r>
          </a:p>
          <a:p>
            <a:pPr marL="179388" algn="just" defTabSz="457200">
              <a:spcBef>
                <a:spcPts val="1200"/>
              </a:spcBef>
              <a:spcAft>
                <a:spcPts val="0"/>
              </a:spcAft>
              <a:buClr>
                <a:srgbClr val="FF0000"/>
              </a:buClr>
              <a:buSzPct val="100000"/>
            </a:pPr>
            <a:r>
              <a:rPr lang="fr-FR" sz="1200" dirty="0"/>
              <a:t>Vous formulez </a:t>
            </a:r>
            <a:r>
              <a:rPr lang="fr-FR" sz="1200" dirty="0" smtClean="0"/>
              <a:t>librement vos </a:t>
            </a:r>
            <a:r>
              <a:rPr lang="fr-FR" sz="1200" dirty="0"/>
              <a:t>vœux sans les </a:t>
            </a:r>
            <a:r>
              <a:rPr lang="fr-FR" sz="1200" dirty="0" smtClean="0"/>
              <a:t>classer </a:t>
            </a:r>
            <a:endParaRPr lang="fr-FR" sz="1200" dirty="0"/>
          </a:p>
          <a:p>
            <a:pPr marL="179388" algn="just" defTabSz="457200">
              <a:spcBef>
                <a:spcPct val="20000"/>
              </a:spcBef>
              <a:spcAft>
                <a:spcPts val="0"/>
              </a:spcAft>
              <a:buClr>
                <a:srgbClr val="FF0000"/>
              </a:buClr>
              <a:buSzPct val="100000"/>
            </a:pPr>
            <a:r>
              <a:rPr lang="fr-FR" sz="1200" dirty="0"/>
              <a:t>Vous choisissez votre formation en fonction des propositions d’admission que vous recevez, à partir du 2 juin 2025. Vous avez le dernier </a:t>
            </a:r>
            <a:r>
              <a:rPr lang="fr-FR" sz="1200" dirty="0" smtClean="0"/>
              <a:t>mot</a:t>
            </a:r>
            <a:endParaRPr lang="fr-FR" sz="1200" dirty="0"/>
          </a:p>
          <a:p>
            <a:pPr marL="179388" algn="just" defTabSz="457200">
              <a:spcBef>
                <a:spcPct val="20000"/>
              </a:spcBef>
              <a:spcAft>
                <a:spcPts val="0"/>
              </a:spcAft>
              <a:buClr>
                <a:srgbClr val="FF0000"/>
              </a:buClr>
              <a:buSzPct val="100000"/>
            </a:pPr>
            <a:r>
              <a:rPr lang="fr-FR" sz="1200" dirty="0"/>
              <a:t>Parcoursup vous aide à anticiper, à comparer les formations entre elles, à participer aux </a:t>
            </a:r>
            <a:r>
              <a:rPr lang="fr-FR" sz="1200" dirty="0" smtClean="0"/>
              <a:t>journées </a:t>
            </a:r>
            <a:r>
              <a:rPr lang="fr-FR" sz="1200" dirty="0"/>
              <a:t>portes </a:t>
            </a:r>
            <a:r>
              <a:rPr lang="fr-FR" sz="1200" dirty="0" smtClean="0"/>
              <a:t>ouvertes (JPO)</a:t>
            </a:r>
            <a:endParaRPr lang="fr-FR" sz="1200" dirty="0"/>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200"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200" dirty="0" smtClean="0">
                <a:solidFill>
                  <a:srgbClr val="FF0000"/>
                </a:solidFill>
              </a:rPr>
              <a:t>Parcoursup agit pour l’égalité d’accès et de réussite des étudiants </a:t>
            </a:r>
            <a:endParaRPr lang="fr-FR" sz="1200" dirty="0">
              <a:solidFill>
                <a:srgbClr val="FF0000"/>
              </a:solidFill>
            </a:endParaRPr>
          </a:p>
          <a:p>
            <a:pPr marL="179388" algn="just" defTabSz="457200">
              <a:spcBef>
                <a:spcPts val="600"/>
              </a:spcBef>
              <a:spcAft>
                <a:spcPts val="300"/>
              </a:spcAft>
              <a:buClr>
                <a:srgbClr val="FF0000"/>
              </a:buClr>
              <a:buSzPct val="100000"/>
            </a:pPr>
            <a:r>
              <a:rPr lang="fr-FR" sz="1200" dirty="0"/>
              <a:t>Parcoursup met en œuvre des actions ciblées pour l’accès au supérieur des lycéens boursiers, professionnels ou </a:t>
            </a:r>
            <a:r>
              <a:rPr lang="fr-FR" sz="1200" dirty="0" smtClean="0"/>
              <a:t>technologiques, ou encore des lycéens participant à des cordées de la réussite</a:t>
            </a:r>
            <a:endParaRPr lang="fr-FR" sz="1200" dirty="0"/>
          </a:p>
          <a:p>
            <a:pPr marL="179388" algn="just" defTabSz="457200">
              <a:spcBef>
                <a:spcPct val="20000"/>
              </a:spcBef>
              <a:spcAft>
                <a:spcPts val="300"/>
              </a:spcAft>
              <a:buClr>
                <a:srgbClr val="FF0000"/>
              </a:buClr>
              <a:buSzPct val="100000"/>
            </a:pPr>
            <a:r>
              <a:rPr lang="fr-FR" sz="1200" dirty="0" smtClean="0"/>
              <a:t>Parcoursup </a:t>
            </a:r>
            <a:r>
              <a:rPr lang="fr-FR" sz="1200" dirty="0"/>
              <a:t>prend en compte les situations </a:t>
            </a:r>
            <a:r>
              <a:rPr lang="fr-FR" sz="1200" dirty="0" smtClean="0"/>
              <a:t>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200" dirty="0"/>
              <a:t>Parcoursup promeut le développement des parcours personnalisés (Oui-Si) à l’université pour favoriser la réussite des </a:t>
            </a:r>
            <a:r>
              <a:rPr lang="fr-FR" sz="1200" dirty="0" smtClean="0"/>
              <a:t>étudiants</a:t>
            </a:r>
          </a:p>
          <a:p>
            <a:pPr marL="179388" algn="just" defTabSz="457200">
              <a:spcBef>
                <a:spcPct val="20000"/>
              </a:spcBef>
              <a:spcAft>
                <a:spcPts val="0"/>
              </a:spcAft>
              <a:buClr>
                <a:srgbClr val="FF0000"/>
              </a:buClr>
              <a:buSzPct val="100000"/>
            </a:pPr>
            <a:endParaRPr lang="fr-FR" sz="1200" dirty="0" smtClean="0"/>
          </a:p>
          <a:p>
            <a:pPr marL="179388" algn="just" defTabSz="457200">
              <a:spcBef>
                <a:spcPct val="20000"/>
              </a:spcBef>
              <a:spcAft>
                <a:spcPts val="0"/>
              </a:spcAft>
              <a:buClr>
                <a:srgbClr val="FF0000"/>
              </a:buClr>
              <a:buSzPct val="100000"/>
            </a:pPr>
            <a:endParaRPr lang="fr-FR" sz="1200" dirty="0"/>
          </a:p>
          <a:p>
            <a:pPr marL="179388" algn="just" defTabSz="457200">
              <a:spcBef>
                <a:spcPct val="20000"/>
              </a:spcBef>
              <a:spcAft>
                <a:spcPts val="0"/>
              </a:spcAft>
              <a:buClr>
                <a:srgbClr val="FF0000"/>
              </a:buClr>
              <a:buSzPct val="100000"/>
            </a:pPr>
            <a:endParaRPr lang="fr-FR" sz="1200" dirty="0"/>
          </a:p>
          <a:p>
            <a:pPr lvl="0" defTabSz="457200">
              <a:spcBef>
                <a:spcPct val="20000"/>
              </a:spcBef>
              <a:spcAft>
                <a:spcPts val="0"/>
              </a:spcAft>
              <a:buClr>
                <a:srgbClr val="FF0000"/>
              </a:buClr>
              <a:buSzPct val="100000"/>
            </a:pPr>
            <a:endParaRPr lang="fr-FR" sz="1200"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5" name="Rectangle à coins arrondis 4"/>
          <p:cNvSpPr/>
          <p:nvPr/>
        </p:nvSpPr>
        <p:spPr>
          <a:xfrm>
            <a:off x="4932040" y="195486"/>
            <a:ext cx="3739653"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p14="http://schemas.microsoft.com/office/powerpoint/2010/main" xmlns="" val="21442930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pPr algn="r"/>
              <a:t>13/01/2025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xmlns="" val="110945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message adressé aux lycéens un peu avant le 15 janvier sur leur adresse mail enregistrée au lycée pour activer leur compte : </a:t>
            </a:r>
            <a:r>
              <a:rPr lang="fr-FR" sz="1400" dirty="0">
                <a:solidFill>
                  <a:schemeClr val="bg1"/>
                </a:solidFill>
              </a:rPr>
              <a:t> </a:t>
            </a:r>
            <a:r>
              <a:rPr lang="fr-FR" sz="1400" dirty="0">
                <a:solidFill>
                  <a:schemeClr val="accent1"/>
                </a:solidFill>
              </a:rPr>
              <a:t>une adresse valide et régulièrement utilisée </a:t>
            </a:r>
            <a:r>
              <a:rPr lang="fr-FR" sz="1400" b="1" dirty="0">
                <a:solidFill>
                  <a:schemeClr val="accent1"/>
                </a:solidFill>
              </a:rPr>
              <a:t>&gt;&gt;</a:t>
            </a:r>
            <a:r>
              <a:rPr lang="fr-FR" sz="1400" dirty="0">
                <a:solidFill>
                  <a:schemeClr val="accent1"/>
                </a:solidFill>
              </a:rPr>
              <a:t> pour échanger et recevoir les informations sur votre dossier</a:t>
            </a:r>
          </a:p>
          <a:p>
            <a:pPr lvl="0" algn="just" defTabSz="457200">
              <a:spcBef>
                <a:spcPts val="600"/>
              </a:spcBef>
              <a:spcAft>
                <a:spcPts val="600"/>
              </a:spcAft>
              <a:buClr>
                <a:srgbClr val="FF0000"/>
              </a:buClr>
              <a:buSzPct val="100000"/>
            </a:pPr>
            <a:endParaRPr lang="fr-FR" sz="1400" dirty="0">
              <a:solidFill>
                <a:srgbClr val="3D566E"/>
              </a:solidFill>
            </a:endParaRPr>
          </a:p>
          <a:p>
            <a:pPr marL="285750" lvl="0" indent="-285750" algn="just" defTabSz="457200">
              <a:spcBef>
                <a:spcPts val="600"/>
              </a:spcBef>
              <a:spcAft>
                <a:spcPts val="600"/>
              </a:spcAft>
              <a:buClr>
                <a:srgbClr val="FF0000"/>
              </a:buClr>
              <a:buSzPct val="100000"/>
              <a:buFont typeface="Courier New" panose="02070309020205020404" pitchFamily="49" charset="0"/>
              <a:buChar char="o"/>
            </a:pPr>
            <a:endParaRPr lang="fr-FR" sz="200" b="1" dirty="0">
              <a:solidFill>
                <a:schemeClr val="bg1"/>
              </a:solidFill>
              <a:highlight>
                <a:srgbClr val="0000FF"/>
              </a:highlight>
            </a:endParaRPr>
          </a:p>
          <a:p>
            <a:pPr marL="285750" lvl="0" indent="-285750" algn="just" defTabSz="457200">
              <a:spcBef>
                <a:spcPts val="600"/>
              </a:spcBef>
              <a:spcAft>
                <a:spcPts val="300"/>
              </a:spcAft>
              <a:buClr>
                <a:srgbClr val="FF0000"/>
              </a:buClr>
              <a:buSzPct val="100000"/>
              <a:buFont typeface="Courier New" panose="02070309020205020404" pitchFamily="49" charset="0"/>
              <a:buChar char="o"/>
            </a:pPr>
            <a:r>
              <a:rPr lang="fr-FR" sz="1300" b="1" dirty="0">
                <a:solidFill>
                  <a:schemeClr val="bg1"/>
                </a:solidFill>
                <a:highlight>
                  <a:srgbClr val="0000FF"/>
                </a:highlight>
              </a:rPr>
              <a:t>L’INE</a:t>
            </a:r>
            <a:r>
              <a:rPr lang="fr-FR" sz="1300" b="1" dirty="0">
                <a:solidFill>
                  <a:srgbClr val="3D566E"/>
                </a:solidFill>
              </a:rPr>
              <a:t> </a:t>
            </a:r>
            <a:r>
              <a:rPr lang="fr-FR" sz="1300" dirty="0">
                <a:solidFill>
                  <a:schemeClr val="accent1"/>
                </a:solidFill>
              </a:rPr>
              <a:t>(identifiant national élève en lycée général, technologique ou professionnel) ou</a:t>
            </a:r>
            <a:r>
              <a:rPr lang="fr-FR" sz="1300" dirty="0"/>
              <a:t> </a:t>
            </a:r>
            <a:r>
              <a:rPr lang="fr-FR" sz="1300" b="1" dirty="0">
                <a:solidFill>
                  <a:srgbClr val="F28E65"/>
                </a:solidFill>
              </a:rPr>
              <a:t>INAA</a:t>
            </a:r>
            <a:r>
              <a:rPr lang="fr-FR" sz="1300" dirty="0">
                <a:solidFill>
                  <a:schemeClr val="accent1"/>
                </a:solidFill>
              </a:rPr>
              <a:t> (en lycée agricole) : sur les bulletins scolaires ou le relevé de notes des épreuves anticipées du baccalauréat </a:t>
            </a:r>
          </a:p>
          <a:p>
            <a:pPr marL="269875" lvl="0" algn="just" defTabSz="457200">
              <a:spcBef>
                <a:spcPts val="600"/>
              </a:spcBef>
              <a:spcAft>
                <a:spcPts val="600"/>
              </a:spcAft>
              <a:buClr>
                <a:srgbClr val="FF0000"/>
              </a:buClr>
              <a:buSzPct val="100000"/>
            </a:pPr>
            <a:r>
              <a:rPr lang="fr-FR" sz="1300" b="1" dirty="0">
                <a:solidFill>
                  <a:schemeClr val="accent1"/>
                </a:solidFill>
              </a:rPr>
              <a:t>Pour les lycées français à l’étranger </a:t>
            </a:r>
            <a:r>
              <a:rPr lang="fr-FR" sz="1300" dirty="0">
                <a:solidFill>
                  <a:schemeClr val="accent1"/>
                </a:solidFill>
              </a:rPr>
              <a:t>: l’établissement fournit l’identifiant pour créer son dossier. 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a:p>
        </p:txBody>
      </p:sp>
      <p:sp>
        <p:nvSpPr>
          <p:cNvPr id="4" name="Rectangle à coins arrondis 6">
            <a:extLst>
              <a:ext uri="{FF2B5EF4-FFF2-40B4-BE49-F238E27FC236}">
                <a16:creationId xmlns:a16="http://schemas.microsoft.com/office/drawing/2014/main" xmlns=""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15 janvier 2025</a:t>
            </a:r>
          </a:p>
        </p:txBody>
      </p:sp>
      <p:sp>
        <p:nvSpPr>
          <p:cNvPr id="5" name="Rectangle à coins arrondis 4"/>
          <p:cNvSpPr/>
          <p:nvPr/>
        </p:nvSpPr>
        <p:spPr>
          <a:xfrm>
            <a:off x="487365" y="3751306"/>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p>
        </p:txBody>
      </p:sp>
      <p:sp>
        <p:nvSpPr>
          <p:cNvPr id="9" name="Rectangle à coins arrondis 8"/>
          <p:cNvSpPr/>
          <p:nvPr/>
        </p:nvSpPr>
        <p:spPr>
          <a:xfrm>
            <a:off x="467541" y="2176756"/>
            <a:ext cx="8352928"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xmlns="" val="80010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Un </a:t>
            </a:r>
            <a:r>
              <a:rPr lang="fr-FR" sz="1300" b="1" dirty="0">
                <a:effectLst/>
                <a:latin typeface="+mj-lt"/>
                <a:ea typeface="Aptos" panose="020B0004020202020204" pitchFamily="34" charset="0"/>
                <a:cs typeface="Aptos" panose="020B0004020202020204" pitchFamily="34" charset="0"/>
              </a:rPr>
              <a:t>nouvel environnement pour 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413417"/>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r>
              <a:rPr lang="fr-FR" sz="1300" dirty="0"/>
              <a:t/>
            </a:r>
            <a:br>
              <a:rPr lang="fr-FR" sz="1300" dirty="0"/>
            </a:br>
            <a:endParaRPr lang="fr-FR" sz="1300" dirty="0"/>
          </a:p>
        </p:txBody>
      </p:sp>
      <p:sp>
        <p:nvSpPr>
          <p:cNvPr id="2" name="Rectangle à coins arrondis 6">
            <a:extLst>
              <a:ext uri="{FF2B5EF4-FFF2-40B4-BE49-F238E27FC236}">
                <a16:creationId xmlns:a16="http://schemas.microsoft.com/office/drawing/2014/main" xmlns=""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395341" y="1275606"/>
            <a:ext cx="4184660" cy="2045337"/>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xmlns=""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Tree>
    <p:extLst>
      <p:ext uri="{BB962C8B-B14F-4D97-AF65-F5344CB8AC3E}">
        <p14:creationId xmlns:p14="http://schemas.microsoft.com/office/powerpoint/2010/main" xmlns="" val="1246330891"/>
      </p:ext>
    </p:extLst>
  </p:cSld>
  <p:clrMapOvr>
    <a:masterClrMapping/>
  </p:clrMapOvr>
  <p:extLst mod="1">
    <p:ext uri="{6950BFC3-D8DA-4A85-94F7-54DA5524770B}">
      <p188:commentRel xmlns:p188="http://schemas.microsoft.com/office/powerpoint/2018/8/main" xmlns="" r:id="rId4"/>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ECHANGER, SE PREPARER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1" name="ZoneTexte 10"/>
          <p:cNvSpPr txBox="1"/>
          <p:nvPr/>
        </p:nvSpPr>
        <p:spPr>
          <a:xfrm>
            <a:off x="594944" y="3795886"/>
            <a:ext cx="4193079" cy="907941"/>
          </a:xfrm>
          <a:prstGeom prst="rect">
            <a:avLst/>
          </a:prstGeom>
          <a:noFill/>
        </p:spPr>
        <p:txBody>
          <a:bodyPr wrap="square" rtlCol="0">
            <a:spAutoFit/>
          </a:bodyPr>
          <a:lstStyle/>
          <a:p>
            <a:pPr>
              <a:spcBef>
                <a:spcPts val="600"/>
              </a:spcBef>
              <a:spcAft>
                <a:spcPts val="600"/>
              </a:spcAft>
            </a:pPr>
            <a:r>
              <a:rPr lang="fr-FR" sz="1500" b="1" dirty="0">
                <a:solidFill>
                  <a:schemeClr val="bg1"/>
                </a:solidFill>
                <a:highlight>
                  <a:srgbClr val="0000FF"/>
                </a:highlight>
              </a:rPr>
              <a:t>Des </a:t>
            </a:r>
            <a:r>
              <a:rPr lang="fr-FR" sz="1500" b="1" dirty="0" err="1">
                <a:solidFill>
                  <a:schemeClr val="bg1"/>
                </a:solidFill>
                <a:highlight>
                  <a:srgbClr val="0000FF"/>
                </a:highlight>
              </a:rPr>
              <a:t>lives</a:t>
            </a:r>
            <a:r>
              <a:rPr lang="fr-FR" sz="1500" b="1" dirty="0">
                <a:solidFill>
                  <a:schemeClr val="bg1"/>
                </a:solidFill>
                <a:highlight>
                  <a:srgbClr val="0000FF"/>
                </a:highlight>
              </a:rPr>
              <a:t> pour poser vos questions </a:t>
            </a:r>
          </a:p>
          <a:p>
            <a:pPr>
              <a:spcBef>
                <a:spcPts val="600"/>
              </a:spcBef>
              <a:spcAft>
                <a:spcPts val="600"/>
              </a:spcAft>
            </a:pPr>
            <a:r>
              <a:rPr lang="fr-FR" sz="1400" i="1" dirty="0">
                <a:solidFill>
                  <a:schemeClr val="accent1"/>
                </a:solidFill>
              </a:rPr>
              <a:t>Calendrier à retrouver </a:t>
            </a:r>
            <a:r>
              <a:rPr lang="fr-FR" sz="1400" i="1" dirty="0" smtClean="0">
                <a:solidFill>
                  <a:schemeClr val="accent1"/>
                </a:solidFill>
              </a:rPr>
              <a:t>dans </a:t>
            </a:r>
            <a:r>
              <a:rPr lang="fr-FR" sz="1400" b="1" i="1" dirty="0">
                <a:solidFill>
                  <a:srgbClr val="0000FF"/>
                </a:solidFill>
              </a:rPr>
              <a:t>l’espace Ressources </a:t>
            </a:r>
            <a:r>
              <a:rPr lang="fr-FR" sz="1400" i="1" dirty="0" smtClean="0">
                <a:solidFill>
                  <a:schemeClr val="accent1"/>
                </a:solidFill>
              </a:rPr>
              <a:t>sur parcoursup.gouv.fr</a:t>
            </a:r>
            <a:endParaRPr lang="fr-FR" sz="1400" i="1" dirty="0">
              <a:solidFill>
                <a:schemeClr val="accent1"/>
              </a:solidFill>
            </a:endParaRPr>
          </a:p>
        </p:txBody>
      </p:sp>
      <p:sp>
        <p:nvSpPr>
          <p:cNvPr id="2" name="ZoneTexte 1"/>
          <p:cNvSpPr txBox="1"/>
          <p:nvPr/>
        </p:nvSpPr>
        <p:spPr>
          <a:xfrm>
            <a:off x="4699401" y="1347614"/>
            <a:ext cx="4015833" cy="3277820"/>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personnels d’orientation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marL="171450" lvl="0" indent="-171450">
              <a:buFont typeface="Arial" panose="020B0604020202020204" pitchFamily="34" charset="0"/>
              <a:buChar char="•"/>
            </a:pPr>
            <a:r>
              <a:rPr lang="fr-FR" sz="1200" dirty="0">
                <a:solidFill>
                  <a:schemeClr val="bg1"/>
                </a:solidFill>
              </a:rPr>
              <a:t>Les responsables de formations et étudiants ambassadeurs</a:t>
            </a:r>
          </a:p>
          <a:p>
            <a:pPr marL="171450" lvl="0" indent="-171450">
              <a:buFont typeface="Arial" panose="020B0604020202020204" pitchFamily="34" charset="0"/>
              <a:buChar char="•"/>
            </a:pPr>
            <a:r>
              <a:rPr lang="fr-FR" sz="1200" dirty="0">
                <a:solidFill>
                  <a:schemeClr val="bg1"/>
                </a:solidFill>
              </a:rPr>
              <a:t>Lors des journées portes ouvertes et salons avec conférences thématiques</a:t>
            </a:r>
            <a:br>
              <a:rPr lang="fr-FR" sz="1200" dirty="0">
                <a:solidFill>
                  <a:schemeClr val="bg1"/>
                </a:solidFill>
              </a:rPr>
            </a:br>
            <a:endParaRPr lang="fr-FR" sz="1200" dirty="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parcoursup.gouv.fr </a:t>
            </a:r>
          </a:p>
          <a:p>
            <a:pPr lvl="0"/>
            <a:endParaRPr lang="fr-FR" sz="1200" dirty="0">
              <a:solidFill>
                <a:schemeClr val="bg1"/>
              </a:solidFill>
            </a:endParaRPr>
          </a:p>
          <a:p>
            <a:r>
              <a:rPr lang="fr-FR" sz="1500" b="1" dirty="0">
                <a:solidFill>
                  <a:schemeClr val="accent6"/>
                </a:solidFill>
              </a:rPr>
              <a:t>Préparez-vous avec les outils Parcoursup</a:t>
            </a:r>
          </a:p>
          <a:p>
            <a:pPr marL="171450" indent="-171450">
              <a:buFont typeface="Arial" panose="020B0604020202020204" pitchFamily="34" charset="0"/>
              <a:buChar char="•"/>
            </a:pPr>
            <a:r>
              <a:rPr lang="fr-FR" sz="1200" dirty="0">
                <a:solidFill>
                  <a:schemeClr val="bg1"/>
                </a:solidFill>
              </a:rPr>
              <a:t>Quiz, </a:t>
            </a:r>
            <a:r>
              <a:rPr lang="fr-FR" sz="1200" dirty="0" err="1">
                <a:solidFill>
                  <a:schemeClr val="bg1"/>
                </a:solidFill>
              </a:rPr>
              <a:t>Video</a:t>
            </a:r>
            <a:r>
              <a:rPr lang="fr-FR" sz="1200" dirty="0">
                <a:solidFill>
                  <a:schemeClr val="bg1"/>
                </a:solidFill>
              </a:rPr>
              <a:t>-tuto, Règles d’or, Faq</a:t>
            </a:r>
          </a:p>
          <a:p>
            <a:pPr marL="171450" indent="-171450">
              <a:buFont typeface="Arial" panose="020B0604020202020204" pitchFamily="34" charset="0"/>
              <a:buChar char="•"/>
            </a:pPr>
            <a:r>
              <a:rPr lang="fr-FR" sz="1200" dirty="0">
                <a:solidFill>
                  <a:schemeClr val="bg1"/>
                </a:solidFill>
              </a:rPr>
              <a:t>Site d’entrainement de la phase d’admission</a:t>
            </a:r>
          </a:p>
        </p:txBody>
      </p:sp>
      <p:pic>
        <p:nvPicPr>
          <p:cNvPr id="4" name="Imag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35508" y="1362133"/>
            <a:ext cx="3968527" cy="2225057"/>
          </a:xfrm>
          <a:prstGeom prst="rect">
            <a:avLst/>
          </a:prstGeom>
        </p:spPr>
      </p:pic>
      <p:sp>
        <p:nvSpPr>
          <p:cNvPr id="7" name="Rectangle à coins arrondis 6">
            <a:extLst>
              <a:ext uri="{FF2B5EF4-FFF2-40B4-BE49-F238E27FC236}">
                <a16:creationId xmlns:a16="http://schemas.microsoft.com/office/drawing/2014/main" xmlns=""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spTree>
    <p:extLst>
      <p:ext uri="{BB962C8B-B14F-4D97-AF65-F5344CB8AC3E}">
        <p14:creationId xmlns:p14="http://schemas.microsoft.com/office/powerpoint/2010/main" xmlns="" val="255253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24 000 formations dispensant des diplômes 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étudiant</a:t>
            </a:r>
            <a:r>
              <a:rPr lang="fr-FR" sz="1400" dirty="0">
                <a:solidFill>
                  <a:schemeClr val="accent1"/>
                </a:solidFill>
              </a:rPr>
              <a:t> :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non sélectives » : les différentes licences (dont les licences « accès santé »), les Parcours préparatoires au professorat des écoles (PPPE) et les parcours d’accès aux études de santé (PASS),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sélectives » : 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apprenti (en alternance)</a:t>
            </a:r>
            <a:r>
              <a:rPr lang="fr-FR" sz="1400" dirty="0">
                <a:solidFill>
                  <a:schemeClr val="accent1"/>
                </a:solidFill>
              </a:rPr>
              <a:t> : </a:t>
            </a: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associe enseignements académiques et expérience concrète dans une entreprise</a:t>
            </a: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xmlns=""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xmlns="" val="1900164027"/>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4643</TotalTime>
  <Words>1654</Words>
  <Application>Microsoft Office PowerPoint</Application>
  <PresentationFormat>Affichage à l'écran (16:9)</PresentationFormat>
  <Paragraphs>221</Paragraphs>
  <Slides>24</Slides>
  <Notes>1</Notes>
  <HiddenSlides>0</HiddenSlides>
  <MMClips>0</MMClips>
  <ScaleCrop>false</ScaleCrop>
  <HeadingPairs>
    <vt:vector size="4" baseType="variant">
      <vt:variant>
        <vt:lpstr>Thème</vt:lpstr>
      </vt:variant>
      <vt:variant>
        <vt:i4>1</vt:i4>
      </vt:variant>
      <vt:variant>
        <vt:lpstr>Titres des diapositives</vt:lpstr>
      </vt:variant>
      <vt:variant>
        <vt:i4>24</vt:i4>
      </vt:variant>
    </vt:vector>
  </HeadingPairs>
  <TitlesOfParts>
    <vt:vector size="25" baseType="lpstr">
      <vt:lpstr>OPÉRATEURS</vt:lpstr>
      <vt:lpstr>Parcoursup simplifie vos démarches</vt:lpstr>
      <vt:lpstr>Diapositive 2</vt:lpstr>
      <vt:lpstr>Diapositive 3</vt:lpstr>
      <vt:lpstr>Diapositive 4</vt:lpstr>
      <vt:lpstr>Diapositive 5</vt:lpstr>
      <vt:lpstr>S’inscrire sur Parcoursup </vt:lpstr>
      <vt:lpstr>LE BON REFLEXE : S’INFORMER</vt:lpstr>
      <vt:lpstr>LE BON REFLEXE : ECHANGER, SE PREPARER</vt:lpstr>
      <vt:lpstr>Diapositive 9</vt:lpstr>
      <vt:lpstr>Diapositive 10</vt:lpstr>
      <vt:lpstr>Des informations claires, riches et utiles</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Diapositive 15</vt:lpstr>
      <vt:lpstr>Diapositive 16</vt:lpstr>
      <vt:lpstr>Diapositive 17</vt:lpstr>
      <vt:lpstr>Diapositive 18</vt:lpstr>
      <vt:lpstr>Diapositive 19</vt:lpstr>
      <vt:lpstr>Lundi 2 juin 2025 &gt; jeudi 10 juillet 2025 Je reçois les réponses des formations et je décide</vt:lpstr>
      <vt:lpstr>Diapositive 21</vt:lpstr>
      <vt:lpstr>Des services pour vous aider et répondre à vos questions tout au long de la procédure</vt:lpstr>
      <vt:lpstr>Pensez aussi à préparer votre future vie d’étudiant(e)</vt:lpstr>
      <vt:lpstr>w</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brigitte.bru</cp:lastModifiedBy>
  <cp:revision>318</cp:revision>
  <dcterms:created xsi:type="dcterms:W3CDTF">2020-10-27T08:44:50Z</dcterms:created>
  <dcterms:modified xsi:type="dcterms:W3CDTF">2025-01-13T08:21:46Z</dcterms:modified>
</cp:coreProperties>
</file>