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3" r:id="rId3"/>
    <p:sldId id="258" r:id="rId4"/>
    <p:sldId id="259" r:id="rId5"/>
    <p:sldId id="267" r:id="rId6"/>
    <p:sldId id="260" r:id="rId7"/>
    <p:sldId id="261" r:id="rId8"/>
    <p:sldId id="265" r:id="rId9"/>
    <p:sldId id="266" r:id="rId10"/>
    <p:sldId id="264" r:id="rId11"/>
    <p:sldId id="262" r:id="rId12"/>
  </p:sldIdLst>
  <p:sldSz cx="12192000" cy="6858000"/>
  <p:notesSz cx="6792913" cy="99250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D677-B4F8-4A70-90C7-1AD54283ACED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4713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7745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645EE-B942-477D-B4CA-5267EC07B0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64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645EE-B942-477D-B4CA-5267EC07B05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360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64954-7039-AEF8-84A0-648E645A5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283465-D591-C60D-78A0-B8D71DF1A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89ACA9-D9F9-532E-0E8C-A08897AE2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0424A1-41BF-312C-76D9-F7CF769C7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F5C3C2-9D5A-2A29-523E-C23B447E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94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C52230-9CBE-3C72-4517-29BF30A6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16A31D6-8C49-6A48-E7EB-79C309B0A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893067-E156-14F6-9006-6C2352E27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8C6207-101C-1B57-1DB6-44DD87FD0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010B27-0079-6E0E-CF0D-7BDB6231A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47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A1A82E-72A4-64E7-0C05-76A5C84E02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3433586-716D-2C1C-B89B-F46EDB4986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688A56-CDD0-D264-DF4E-D70B8DB9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123C4E-2E12-0123-1936-35256727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C2759C-08A0-5FC8-6150-583EF7359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85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0FD6E3-4AA4-D7D0-01D0-63DA0422B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8BAADC-0456-E5A7-EC25-B81E05A8A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C39837-7447-C090-3E8D-9518204F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A139D7-D421-BE82-6BCA-C0856E89E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2B6680-E557-15C9-A210-C2A10791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58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4944BF-7E5C-4291-FE71-07E152A37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1A1370-1133-F76A-60C4-685BABD4C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71F29B-DBAE-B8F9-FE2D-9DA1BC5EC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A5DB18-FA22-8CE7-310E-5F47F31F8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BCEEB1-B621-D45F-25C1-245CEFD3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05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B6153E-E761-5FB3-3BB7-A90488632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82CE50-D68B-94A6-C766-B73C09921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DA17C08-D457-676C-D1E3-CE6A4B12A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BCC05E2-CDB0-E33E-EEA4-E1B45FB2C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6A9FF-BB23-473A-451D-BA3608D9C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E3CB743-5C86-255F-AEB1-21AFEEA34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25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871101-2338-15AE-AD82-FF4F34140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E7BD5F-D6EA-A9A6-02E4-91D6BC5FA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EBC114-F3FE-D93F-D5A9-501767356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A976E36-7259-3289-DDB1-0ECA3234D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5689607-141F-DBFE-27C3-6FDEF7F94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021CA4E-852D-7922-9E33-75ADB3B77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BAF8DD9-D1CB-98A0-9252-721B8E703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F060FD3-4D04-A681-1CCE-A208B1F8E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17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6529F7-827A-FB8B-1ADB-30EDE2450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1071B0D-1169-49BA-71F0-A376F01C8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615487-5949-61F7-9C99-D7E54260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059E9B-DFE1-3143-F5D9-D4944FAF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23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CE0A02-C401-617F-53DF-900D1C1B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7CF5F27-31EA-91CA-68A0-2E55AC26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01F86E-68E8-BA59-0FC1-A94B26B5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12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6D19EF-6BC7-B694-7FD7-51270811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4205AD-BFE9-E1DB-28C8-42DF7387D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3FA63A-CF0E-C296-23EB-DF06B6BB6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01998B-7F3F-2406-5F8B-B94F10159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ADE4E8-2ADC-27BC-760A-7F991B0DC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3A1E1D-3330-0854-B91F-8E50F54C1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31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B6AA17-098C-D259-903B-954EF0AE4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A5D95D-00B0-E658-5133-B37366DC4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E72441A-1111-296F-800A-626DFB1E7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B4427F-D0DA-777A-B4A0-64DA82712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743B97-296A-C0A9-3DA7-A548705E7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D5FD2-8B78-50B5-BF03-34B31D64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27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8D3AEA6-E8E9-7C22-C271-8281AAE4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EC38E4-7855-4306-3EBA-DD8DEDAB9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A4C605-352F-99A3-E229-E35EF7DC2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6AC4D-9338-420B-943F-FE6E2D13BF0E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8CC904-A930-354F-493A-47C263218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D5182D-B3CC-D070-97F5-8A13EEB07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0E123-5705-44E2-BD83-8F8F2DA3D2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57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ramaforms.org/demande-prelable-pour-une-periode-de-formation-en-milieu-professionnel-pfmp-1757509199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oMAhUOgFz6k?si=-8bND6EWg_mQgzkP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oMAhUOgFz6k?feature=oembed" TargetMode="Externa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eorges-pompidou-castelnau-le-lez.mon-ent-occitanie.fr/le-blog-du-bde-bureau-des-entreprises-/l-autorisation-du-representant-legal-un-cadre-essentiel-pour-le-versement-de-l-allocation-pfmp-2481.htm?URL_BLOG_FILTRE=%23964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2561D81-A57F-AC0A-57D6-30B35A457F58}"/>
              </a:ext>
            </a:extLst>
          </p:cNvPr>
          <p:cNvSpPr txBox="1"/>
          <p:nvPr/>
        </p:nvSpPr>
        <p:spPr>
          <a:xfrm>
            <a:off x="1439916" y="1993143"/>
            <a:ext cx="9312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200" b="1" dirty="0"/>
              <a:t>GUIDE PFMP 2025-2026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665F1EF-D00B-E53B-D883-B1CAA4436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C135191-A525-D869-0F87-29B18FB9FA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8E4B00C-3CBC-2C9F-EEBB-2CDA777CF6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3F00206-25C4-CF06-96D9-EFBD5C10679D}"/>
              </a:ext>
            </a:extLst>
          </p:cNvPr>
          <p:cNvSpPr txBox="1"/>
          <p:nvPr/>
        </p:nvSpPr>
        <p:spPr>
          <a:xfrm>
            <a:off x="1865322" y="3105834"/>
            <a:ext cx="8461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A L’ATTENTION DES ÉLÈVES ET DES FAMILLES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7B90324-F617-A799-25CA-F04BBF98DA60}"/>
              </a:ext>
            </a:extLst>
          </p:cNvPr>
          <p:cNvSpPr txBox="1"/>
          <p:nvPr/>
        </p:nvSpPr>
        <p:spPr>
          <a:xfrm>
            <a:off x="6096000" y="604061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PFMP : Périodes de Formation en Milieu Professionnel </a:t>
            </a:r>
          </a:p>
        </p:txBody>
      </p:sp>
    </p:spTree>
    <p:extLst>
      <p:ext uri="{BB962C8B-B14F-4D97-AF65-F5344CB8AC3E}">
        <p14:creationId xmlns:p14="http://schemas.microsoft.com/office/powerpoint/2010/main" val="1227599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41AC4E-5B1B-B770-28FC-DE090E90D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02017281-C4AB-B621-F17F-DB28439C8D14}"/>
              </a:ext>
            </a:extLst>
          </p:cNvPr>
          <p:cNvSpPr txBox="1"/>
          <p:nvPr/>
        </p:nvSpPr>
        <p:spPr>
          <a:xfrm>
            <a:off x="1600200" y="391820"/>
            <a:ext cx="5167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LE BUREAU DES ENTREPRISES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F10FADB-96E1-4897-DCA6-BF2CA03812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5616C2A-42B5-1BE1-CCCE-7545CD6B62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4592FCB-570C-ACAD-6EDC-B34BDFEA48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A87E979-6A51-8930-9D75-2813B1CF31B5}"/>
              </a:ext>
            </a:extLst>
          </p:cNvPr>
          <p:cNvSpPr txBox="1"/>
          <p:nvPr/>
        </p:nvSpPr>
        <p:spPr>
          <a:xfrm>
            <a:off x="1639525" y="1085409"/>
            <a:ext cx="1006145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Le Bureau des Entreprises (BDE) est sous la responsabilité du chef d’établissement.</a:t>
            </a:r>
          </a:p>
          <a:p>
            <a:endParaRPr lang="fr-FR" sz="2000" dirty="0"/>
          </a:p>
          <a:p>
            <a:r>
              <a:rPr lang="fr-FR" sz="2000" dirty="0"/>
              <a:t>Il travaille en coordination avec les Directeurs Délégués aux Formations Professionnelles et Technologiques (DDFPT) </a:t>
            </a:r>
          </a:p>
          <a:p>
            <a:endParaRPr lang="fr-FR" sz="2000" dirty="0"/>
          </a:p>
          <a:p>
            <a:r>
              <a:rPr lang="fr-FR" sz="2000" u="sng" dirty="0"/>
              <a:t>Missions du BDE :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Développer les partenariats avec les professionnels du territoire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Faire vivre la relation Ecole/Entreprises dans le parcours des apprenants lors de moments clés comme la Semaine Ecole/Entreprise, la Semaine de l’Orientation, les Journées de l’Industrie, Présentations de professionnels sur les plateaux techniques,...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Organiser avec les DDFPT les temps de formation en milieu professionnel en partenariat avec les équipes pédagogiques</a:t>
            </a:r>
          </a:p>
        </p:txBody>
      </p:sp>
    </p:spTree>
    <p:extLst>
      <p:ext uri="{BB962C8B-B14F-4D97-AF65-F5344CB8AC3E}">
        <p14:creationId xmlns:p14="http://schemas.microsoft.com/office/powerpoint/2010/main" val="3666591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9FB825-847F-8005-FD9C-0B4467BE1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56F6326-6A79-F859-A0AF-2D2715616361}"/>
              </a:ext>
            </a:extLst>
          </p:cNvPr>
          <p:cNvSpPr txBox="1"/>
          <p:nvPr/>
        </p:nvSpPr>
        <p:spPr>
          <a:xfrm>
            <a:off x="1600200" y="391820"/>
            <a:ext cx="1993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CONTACT :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443D61A-167E-81A5-3C92-57EB7E796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AB2C702-853B-AFBC-C96D-824F9BF88C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27B8C42-6A13-AE28-20C8-D92B2882F0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782EE59-DDF1-2876-D5C3-784CAC6830A8}"/>
              </a:ext>
            </a:extLst>
          </p:cNvPr>
          <p:cNvSpPr txBox="1"/>
          <p:nvPr/>
        </p:nvSpPr>
        <p:spPr>
          <a:xfrm>
            <a:off x="1769806" y="1585488"/>
            <a:ext cx="10061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Pour toute question ou information complémentaire, veuillez contactez 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41D6273-21DB-D376-1825-9DBB0C2F61BC}"/>
              </a:ext>
            </a:extLst>
          </p:cNvPr>
          <p:cNvSpPr txBox="1"/>
          <p:nvPr/>
        </p:nvSpPr>
        <p:spPr>
          <a:xfrm>
            <a:off x="1769806" y="2064774"/>
            <a:ext cx="38722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Christophe LIARD</a:t>
            </a:r>
          </a:p>
          <a:p>
            <a:r>
              <a:rPr lang="fr-FR" dirty="0"/>
              <a:t>Responsable du Bureau des Entreprises</a:t>
            </a:r>
          </a:p>
          <a:p>
            <a:endParaRPr lang="fr-FR" dirty="0"/>
          </a:p>
          <a:p>
            <a:r>
              <a:rPr lang="fr-FR" dirty="0"/>
              <a:t>       06 29 61 75 63</a:t>
            </a:r>
          </a:p>
          <a:p>
            <a:endParaRPr lang="fr-FR" dirty="0"/>
          </a:p>
          <a:p>
            <a:r>
              <a:rPr lang="fr-FR" dirty="0"/>
              <a:t>        christophe.liard@ac-montpellier.fr </a:t>
            </a:r>
          </a:p>
        </p:txBody>
      </p:sp>
      <p:pic>
        <p:nvPicPr>
          <p:cNvPr id="5" name="Graphique 4" descr="Combiné">
            <a:extLst>
              <a:ext uri="{FF2B5EF4-FFF2-40B4-BE49-F238E27FC236}">
                <a16:creationId xmlns:a16="http://schemas.microsoft.com/office/drawing/2014/main" id="{B68CC647-4E7F-A5C3-A8E2-A57EF0E002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69806" y="2803438"/>
            <a:ext cx="400110" cy="400110"/>
          </a:xfrm>
          <a:prstGeom prst="rect">
            <a:avLst/>
          </a:prstGeom>
        </p:spPr>
      </p:pic>
      <p:pic>
        <p:nvPicPr>
          <p:cNvPr id="9" name="Graphique 8" descr="Courrier">
            <a:extLst>
              <a:ext uri="{FF2B5EF4-FFF2-40B4-BE49-F238E27FC236}">
                <a16:creationId xmlns:a16="http://schemas.microsoft.com/office/drawing/2014/main" id="{12394125-4C74-529A-8BED-8523917EF9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69806" y="3361900"/>
            <a:ext cx="457200" cy="4572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B711F82-CF9C-8745-029C-9615BE5AC92A}"/>
              </a:ext>
            </a:extLst>
          </p:cNvPr>
          <p:cNvSpPr txBox="1"/>
          <p:nvPr/>
        </p:nvSpPr>
        <p:spPr>
          <a:xfrm>
            <a:off x="4729316" y="4949346"/>
            <a:ext cx="635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MERCI POUR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207156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A61793-2014-E5F7-9543-7E760C7FA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4F04C98E-ECE5-FED5-75BE-77B89CC9156B}"/>
              </a:ext>
            </a:extLst>
          </p:cNvPr>
          <p:cNvSpPr txBox="1"/>
          <p:nvPr/>
        </p:nvSpPr>
        <p:spPr>
          <a:xfrm>
            <a:off x="1600199" y="1207008"/>
            <a:ext cx="927427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1 - Prévenir son entourage de la recherche de professionnels </a:t>
            </a:r>
          </a:p>
          <a:p>
            <a:endParaRPr lang="fr-FR" sz="2000" dirty="0"/>
          </a:p>
          <a:p>
            <a:r>
              <a:rPr lang="fr-FR" sz="2000" dirty="0"/>
              <a:t>2 - Préparer son CV et sa lettre de motivation avec l’équipe pédagogique </a:t>
            </a:r>
          </a:p>
          <a:p>
            <a:endParaRPr lang="fr-FR" sz="2000" dirty="0"/>
          </a:p>
          <a:p>
            <a:r>
              <a:rPr lang="fr-FR" sz="2000" dirty="0"/>
              <a:t>3 - Rechercher par secteur géographique </a:t>
            </a:r>
          </a:p>
          <a:p>
            <a:endParaRPr lang="fr-FR" sz="2000" dirty="0"/>
          </a:p>
          <a:p>
            <a:r>
              <a:rPr lang="fr-FR" sz="2000" dirty="0"/>
              <a:t>4 - Se présenter physiquement dans l’entreprise, les professionnels appréciant cette démarche qui montre la motivation </a:t>
            </a:r>
          </a:p>
          <a:p>
            <a:endParaRPr lang="fr-FR" sz="2000" dirty="0"/>
          </a:p>
          <a:p>
            <a:r>
              <a:rPr lang="fr-FR" sz="2000" dirty="0"/>
              <a:t>5 - A chaque contact avec un professionnel, remplir un tableau de recherche d’entreprises (Raison sociale, date, réponse fournie,...) pour faciliter le suivi </a:t>
            </a:r>
          </a:p>
          <a:p>
            <a:endParaRPr lang="fr-FR" sz="2000" dirty="0"/>
          </a:p>
          <a:p>
            <a:r>
              <a:rPr lang="fr-FR" sz="2000" dirty="0"/>
              <a:t>6 – Procéder à des relances si l’entreprise ne répond pas après le dépôt d’une candidature</a:t>
            </a:r>
          </a:p>
          <a:p>
            <a:endParaRPr lang="fr-FR" sz="2000" dirty="0"/>
          </a:p>
          <a:p>
            <a:r>
              <a:rPr lang="fr-FR" sz="2000" dirty="0"/>
              <a:t>7 - Pour toutes ces étapes, l’élève est accompagné par son professeur référent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AF959AE-0D7C-5981-AC92-050568F875C0}"/>
              </a:ext>
            </a:extLst>
          </p:cNvPr>
          <p:cNvSpPr txBox="1"/>
          <p:nvPr/>
        </p:nvSpPr>
        <p:spPr>
          <a:xfrm>
            <a:off x="1600200" y="391820"/>
            <a:ext cx="9757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CONSEILS AUX ÉLÈVES POUR TROUVER UNE ENTREPRISE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CED4F82-E6D8-D2F2-E8A5-9A26D5F54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0057CAA-DE55-91F3-DEB1-EBBFAF836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11690AD-C43B-94E9-21DF-AC1E3A13AF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26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99D8EC-44F4-5AE8-2D5A-03AEB7038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C375D7CA-F104-1083-19E5-831C2A91EB7E}"/>
              </a:ext>
            </a:extLst>
          </p:cNvPr>
          <p:cNvSpPr txBox="1"/>
          <p:nvPr/>
        </p:nvSpPr>
        <p:spPr>
          <a:xfrm>
            <a:off x="1600200" y="391820"/>
            <a:ext cx="64522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LA DEMANDE D’ACCORD PRÉALABLE </a:t>
            </a:r>
          </a:p>
          <a:p>
            <a:r>
              <a:rPr lang="fr-FR" sz="3200" b="1" dirty="0"/>
              <a:t>(VIA LE FORMULAIRE EN LIGNE)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19F3940-A55C-A776-9CA1-763283ABC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C765E6A-AC21-C63F-4117-4F5D724130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ED7E019-DD11-6D01-E21A-19344EAD08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2785216-BB0C-A0A2-FB30-63BF318C2CFF}"/>
              </a:ext>
            </a:extLst>
          </p:cNvPr>
          <p:cNvSpPr txBox="1"/>
          <p:nvPr/>
        </p:nvSpPr>
        <p:spPr>
          <a:xfrm>
            <a:off x="1600199" y="1469038"/>
            <a:ext cx="1006145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u="sng" dirty="0"/>
              <a:t>A quoi sert-elle ? </a:t>
            </a:r>
          </a:p>
          <a:p>
            <a:r>
              <a:rPr lang="fr-FR" sz="2000" dirty="0"/>
              <a:t>▪ elle prouve que l’entreprise a bien été contactée par l’élève et qu’elle accepte de l’accueillir </a:t>
            </a:r>
          </a:p>
          <a:p>
            <a:r>
              <a:rPr lang="fr-FR" sz="2000" dirty="0"/>
              <a:t>▪ Une fois reçue, elle servira :</a:t>
            </a:r>
          </a:p>
          <a:p>
            <a:r>
              <a:rPr lang="fr-FR" sz="2000" dirty="0"/>
              <a:t>	- d’approbation par l’équipe pédagogique </a:t>
            </a:r>
          </a:p>
          <a:p>
            <a:r>
              <a:rPr lang="fr-FR" sz="2000" dirty="0"/>
              <a:t>	- de support pour la rédaction de la convention</a:t>
            </a:r>
          </a:p>
          <a:p>
            <a:endParaRPr lang="fr-FR" sz="2000" dirty="0"/>
          </a:p>
          <a:p>
            <a:r>
              <a:rPr lang="fr-FR" sz="2000" u="sng" dirty="0"/>
              <a:t>Comment accéder au formulaire en ligne ?</a:t>
            </a:r>
          </a:p>
          <a:p>
            <a:r>
              <a:rPr lang="fr-FR" sz="2000" dirty="0"/>
              <a:t>▪ via le QR code</a:t>
            </a:r>
          </a:p>
          <a:p>
            <a:r>
              <a:rPr lang="fr-FR" sz="2000" dirty="0"/>
              <a:t>▪ via le lien URL : </a:t>
            </a:r>
            <a:r>
              <a:rPr lang="fr-FR" sz="2000" dirty="0">
                <a:hlinkClick r:id="rId6"/>
              </a:rPr>
              <a:t>urlr.me/FShP5M</a:t>
            </a:r>
            <a:endParaRPr lang="fr-FR" sz="2000" u="sng" dirty="0"/>
          </a:p>
          <a:p>
            <a:endParaRPr lang="fr-FR" sz="2000" dirty="0"/>
          </a:p>
          <a:p>
            <a:r>
              <a:rPr lang="fr-FR" sz="2000" u="sng" dirty="0"/>
              <a:t>Où le trouver le QR Code et le lien URL ? </a:t>
            </a:r>
          </a:p>
          <a:p>
            <a:endParaRPr lang="fr-FR" sz="2000" dirty="0"/>
          </a:p>
          <a:p>
            <a:r>
              <a:rPr lang="fr-FR" sz="2000" dirty="0"/>
              <a:t>▪ Ils seront distribués aux élèves à la rentrée </a:t>
            </a:r>
          </a:p>
          <a:p>
            <a:r>
              <a:rPr lang="fr-FR" sz="2000" dirty="0"/>
              <a:t>▪ Ils seront disponibles sur le site du Lycée à la rubrique Bureau des Entreprises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6D9F90-F0CB-7EEE-C8F5-8E586AE89C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723" y="2845864"/>
            <a:ext cx="2104539" cy="2104539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F9330D03-1A3A-F634-E4D1-68ECC42248C6}"/>
              </a:ext>
            </a:extLst>
          </p:cNvPr>
          <p:cNvCxnSpPr>
            <a:cxnSpLocks/>
          </p:cNvCxnSpPr>
          <p:nvPr/>
        </p:nvCxnSpPr>
        <p:spPr>
          <a:xfrm>
            <a:off x="3487479" y="3795823"/>
            <a:ext cx="372139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5C19CB-74A3-6C76-A58D-C4279A56A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9A86738E-33A0-B9AD-37FF-CEBB16F626DC}"/>
              </a:ext>
            </a:extLst>
          </p:cNvPr>
          <p:cNvSpPr txBox="1"/>
          <p:nvPr/>
        </p:nvSpPr>
        <p:spPr>
          <a:xfrm>
            <a:off x="1600200" y="391820"/>
            <a:ext cx="10362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SIGNATURES ÉLECTRONIQUES DE LA CONVENTION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51592D-54A2-D44E-A412-EB340423B2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091D986-64A6-E52E-3964-1A5AB1EB6D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15EC091-1787-57B1-12A7-D7EC3CD153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4A8188D-015D-7177-0C79-0FAA14C49723}"/>
              </a:ext>
            </a:extLst>
          </p:cNvPr>
          <p:cNvSpPr txBox="1"/>
          <p:nvPr/>
        </p:nvSpPr>
        <p:spPr>
          <a:xfrm>
            <a:off x="1639525" y="1085409"/>
            <a:ext cx="1006145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Les signatures sont entièrement prises en charge par un logiciel de signature électronique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Tous les signataires reçoivent sur leur adresse mail un lien pour consulter et signer le document en ligne. Une adresse mail valide est indispensable pour chaque signataire.</a:t>
            </a:r>
          </a:p>
          <a:p>
            <a:endParaRPr lang="fr-FR" sz="2000" dirty="0"/>
          </a:p>
          <a:p>
            <a:r>
              <a:rPr lang="fr-FR" sz="2000" b="1" dirty="0"/>
              <a:t>Les signataires, dans l’ordre  : </a:t>
            </a:r>
          </a:p>
          <a:p>
            <a:endParaRPr lang="fr-FR" sz="2000" b="1" dirty="0"/>
          </a:p>
          <a:p>
            <a:r>
              <a:rPr lang="fr-FR" sz="2000" dirty="0"/>
              <a:t>1 - Représentant légal/parent ou élève majeur</a:t>
            </a:r>
          </a:p>
          <a:p>
            <a:r>
              <a:rPr lang="fr-FR" sz="2000" dirty="0"/>
              <a:t>2 - Personne de l’entreprise désignée comme signataire ou dirigeant de l’entreprise </a:t>
            </a:r>
          </a:p>
          <a:p>
            <a:r>
              <a:rPr lang="fr-FR" sz="2000" dirty="0"/>
              <a:t>3 - Enseignant référent</a:t>
            </a:r>
          </a:p>
          <a:p>
            <a:r>
              <a:rPr lang="fr-FR" sz="2000" dirty="0"/>
              <a:t>4 - Proviseur du Lycée</a:t>
            </a:r>
          </a:p>
          <a:p>
            <a:endParaRPr lang="fr-FR" sz="2000" dirty="0"/>
          </a:p>
          <a:p>
            <a:r>
              <a:rPr lang="fr-FR" sz="2000" dirty="0"/>
              <a:t>Une fois signée par tout le monde, la convention est </a:t>
            </a:r>
            <a:r>
              <a:rPr lang="fr-FR" sz="2000" b="1" dirty="0"/>
              <a:t>automatiquement</a:t>
            </a:r>
            <a:r>
              <a:rPr lang="fr-FR" sz="2000" dirty="0"/>
              <a:t> envoyée par mail à chaque signataire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656410-4DFC-7F7C-02F7-DDD8ABBA0D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t="27208" r="15230" b="25598"/>
          <a:stretch>
            <a:fillRect/>
          </a:stretch>
        </p:blipFill>
        <p:spPr>
          <a:xfrm>
            <a:off x="5226030" y="1551639"/>
            <a:ext cx="1739939" cy="58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9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01F46B-8C49-4E5C-A1EC-88AC7A98B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DE80A95-BC25-DD30-8E9D-89BD83D7E5C5}"/>
              </a:ext>
            </a:extLst>
          </p:cNvPr>
          <p:cNvSpPr txBox="1"/>
          <p:nvPr/>
        </p:nvSpPr>
        <p:spPr>
          <a:xfrm>
            <a:off x="1600200" y="391820"/>
            <a:ext cx="10362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SIGNATURES ÉLECTRONIQUES DE LA CONVENTION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4187B1A-547C-EE4E-EF67-BB5E9ED55B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BC7F5CE-A35D-86DE-6A3B-7878E97F85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8A302DC-3F11-2667-9DE4-D84E8CA0BD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F09A44D-2B25-6FD3-0282-A667F9FE6D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t="27208" r="15230" b="25598"/>
          <a:stretch>
            <a:fillRect/>
          </a:stretch>
        </p:blipFill>
        <p:spPr>
          <a:xfrm>
            <a:off x="3628104" y="1175627"/>
            <a:ext cx="1739939" cy="58196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F681EAE-F453-6289-104B-D29D00E1BA35}"/>
              </a:ext>
            </a:extLst>
          </p:cNvPr>
          <p:cNvSpPr txBox="1"/>
          <p:nvPr/>
        </p:nvSpPr>
        <p:spPr>
          <a:xfrm>
            <a:off x="1600200" y="1956619"/>
            <a:ext cx="5622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linkClick r:id="rId8"/>
              </a:rPr>
              <a:t>https://youtu.be/oMAhUOgFz6k?si=-8bND6EWg_mQgzkP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C279D12-F0F0-4A79-930F-F981696AF685}"/>
              </a:ext>
            </a:extLst>
          </p:cNvPr>
          <p:cNvSpPr txBox="1"/>
          <p:nvPr/>
        </p:nvSpPr>
        <p:spPr>
          <a:xfrm>
            <a:off x="1600200" y="128194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u="sng" dirty="0"/>
              <a:t>Comment signer via  </a:t>
            </a:r>
          </a:p>
        </p:txBody>
      </p:sp>
      <p:pic>
        <p:nvPicPr>
          <p:cNvPr id="9" name="Média en ligne 8" title="Comment signer un document avec Yousign ?">
            <a:hlinkClick r:id="" action="ppaction://media"/>
            <a:extLst>
              <a:ext uri="{FF2B5EF4-FFF2-40B4-BE49-F238E27FC236}">
                <a16:creationId xmlns:a16="http://schemas.microsoft.com/office/drawing/2014/main" id="{BCC0E051-5ECE-520F-39CC-026A41AA22D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9"/>
          <a:stretch>
            <a:fillRect/>
          </a:stretch>
        </p:blipFill>
        <p:spPr>
          <a:xfrm>
            <a:off x="1703541" y="2483196"/>
            <a:ext cx="7131788" cy="402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6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160E75-37D8-F054-2A90-FD8D77CFA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07003D55-2179-D3FB-EAB8-811CFDA15354}"/>
              </a:ext>
            </a:extLst>
          </p:cNvPr>
          <p:cNvSpPr txBox="1"/>
          <p:nvPr/>
        </p:nvSpPr>
        <p:spPr>
          <a:xfrm>
            <a:off x="1600200" y="391820"/>
            <a:ext cx="6325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AVANT DE COMMENCER SON STAGE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C422237-0945-CE9E-29D8-480BAE187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60021BA-5465-34FB-9095-9DD760F253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5F56A19-9A01-E062-5601-EEC0B54790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3E45A1D-92FC-DD2F-A4AC-F717B47724F0}"/>
              </a:ext>
            </a:extLst>
          </p:cNvPr>
          <p:cNvSpPr txBox="1"/>
          <p:nvPr/>
        </p:nvSpPr>
        <p:spPr>
          <a:xfrm>
            <a:off x="1639525" y="1085409"/>
            <a:ext cx="1006145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/>
              <a:t>RAPPEL : </a:t>
            </a:r>
            <a:r>
              <a:rPr lang="fr-FR" sz="2000" dirty="0"/>
              <a:t>Il est formellement interdit de débuter son stage en entreprise sans convention signée par toutes les parties </a:t>
            </a:r>
          </a:p>
          <a:p>
            <a:endParaRPr lang="fr-FR" sz="2000" dirty="0"/>
          </a:p>
          <a:p>
            <a:r>
              <a:rPr lang="fr-FR" sz="2000" b="1" dirty="0"/>
              <a:t>POURQUOI ? </a:t>
            </a:r>
          </a:p>
          <a:p>
            <a:r>
              <a:rPr lang="fr-FR" sz="2000" dirty="0"/>
              <a:t>➢ Une convention signée permet que l’élève soit couvert par les assurances lycée et entreprise en cas d’accident </a:t>
            </a:r>
          </a:p>
          <a:p>
            <a:r>
              <a:rPr lang="fr-FR" sz="2000" dirty="0"/>
              <a:t>➢ Une convention signée prouve à l’inspection du travail qu’il ne s’agit pas de travail dissimulé</a:t>
            </a:r>
          </a:p>
          <a:p>
            <a:endParaRPr lang="fr-FR" sz="20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DA0F6AE-A015-18CE-88CB-FBF54C59C598}"/>
              </a:ext>
            </a:extLst>
          </p:cNvPr>
          <p:cNvSpPr txBox="1"/>
          <p:nvPr/>
        </p:nvSpPr>
        <p:spPr>
          <a:xfrm>
            <a:off x="1600200" y="4460553"/>
            <a:ext cx="1033904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/>
              <a:t>LA CONVENTION EST CONFORME UNIQUEMENT AVEC TOUTES LES SIGNATURES </a:t>
            </a:r>
          </a:p>
          <a:p>
            <a:pPr algn="ctr"/>
            <a:r>
              <a:rPr lang="fr-FR" sz="2400" b="1" dirty="0"/>
              <a:t>SANS CONVENTION CONFORME INTERDICTION DE SE RENDRE EN ENTREPRISE </a:t>
            </a:r>
          </a:p>
          <a:p>
            <a:pPr algn="ctr"/>
            <a:r>
              <a:rPr lang="fr-FR" sz="2400" b="1" dirty="0"/>
              <a:t>SANS CONVENTION CONFORME AUCUNE ATTESTATION NE SERA FOURNIE </a:t>
            </a:r>
          </a:p>
          <a:p>
            <a:pPr algn="ctr"/>
            <a:r>
              <a:rPr lang="fr-FR" sz="2400" b="1" dirty="0"/>
              <a:t>SANS ATTESTATION AUCUN VERSEMENT DE L’ALLOCATION NE SERA EFFECTUE</a:t>
            </a:r>
          </a:p>
          <a:p>
            <a:endParaRPr lang="fr-FR" dirty="0"/>
          </a:p>
        </p:txBody>
      </p:sp>
      <p:pic>
        <p:nvPicPr>
          <p:cNvPr id="7" name="Graphique 6" descr="Avertissement">
            <a:extLst>
              <a:ext uri="{FF2B5EF4-FFF2-40B4-BE49-F238E27FC236}">
                <a16:creationId xmlns:a16="http://schemas.microsoft.com/office/drawing/2014/main" id="{51CA25CB-5920-645C-54BF-4FE2142990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2524" y="359305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57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D0513A-431F-6822-D12A-579137748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FDE9352-B799-A662-BCE6-5CF35782681E}"/>
              </a:ext>
            </a:extLst>
          </p:cNvPr>
          <p:cNvSpPr txBox="1"/>
          <p:nvPr/>
        </p:nvSpPr>
        <p:spPr>
          <a:xfrm>
            <a:off x="1600200" y="391820"/>
            <a:ext cx="4591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UNE FOIS EN ENTREPRISE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32759C3-4D4C-5A01-EA1A-67A49B8275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F442C51-0588-C9E3-5BDD-9835A4F35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731A0C-10E1-A661-2A28-C257D54E85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331600B-F7E0-F04A-FEC7-DCE1F84CD4EA}"/>
              </a:ext>
            </a:extLst>
          </p:cNvPr>
          <p:cNvSpPr txBox="1"/>
          <p:nvPr/>
        </p:nvSpPr>
        <p:spPr>
          <a:xfrm>
            <a:off x="1639525" y="1085409"/>
            <a:ext cx="10061451" cy="5855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En entreprise, l’élève complète sa formation.</a:t>
            </a:r>
          </a:p>
          <a:p>
            <a:endParaRPr lang="fr-FR" sz="1200" dirty="0"/>
          </a:p>
          <a:p>
            <a:r>
              <a:rPr lang="fr-FR" sz="2000" u="sng" dirty="0"/>
              <a:t>Il se doit : </a:t>
            </a:r>
          </a:p>
          <a:p>
            <a:r>
              <a:rPr lang="fr-FR" sz="2000" dirty="0"/>
              <a:t>- d’avoir une présentation correcte (tenue, comportement, vocabulaire) </a:t>
            </a:r>
          </a:p>
          <a:p>
            <a:r>
              <a:rPr lang="fr-FR" sz="2000" dirty="0"/>
              <a:t>- de se comporter en professionnel en apprentissage (respect des horaires et des consignes du professionnel, respect des règles de sécurité, implication dans les missions confiées, téléphone personnel dans le sac) </a:t>
            </a:r>
          </a:p>
          <a:p>
            <a:r>
              <a:rPr lang="fr-FR" sz="2000" dirty="0"/>
              <a:t>- de prévenir l’entreprise ET le lycée* en cas d’absence, et de fournir un justificatif ou un arrêt de travail le plus tôt possible </a:t>
            </a:r>
          </a:p>
          <a:p>
            <a:r>
              <a:rPr lang="fr-FR" sz="2000" dirty="0"/>
              <a:t>- de prendre des notes et des photos (avec autorisation) pour rédiger son rapport de PFMP</a:t>
            </a:r>
          </a:p>
          <a:p>
            <a:endParaRPr lang="fr-FR" sz="1050" dirty="0"/>
          </a:p>
          <a:p>
            <a:r>
              <a:rPr lang="fr-FR" sz="2000" dirty="0"/>
              <a:t>En entreprise, le LIVRET de SUIVI de PFMP sera complété à la fois par le tuteur de l’entreprise et l’enseignant référent lors de chaque visite. L’enseignant référent renseigne dans Pronote les différents suivis de l’élève (appels, visites, ...)</a:t>
            </a:r>
          </a:p>
          <a:p>
            <a:endParaRPr lang="fr-FR" sz="1400" dirty="0"/>
          </a:p>
          <a:p>
            <a:r>
              <a:rPr lang="fr-FR" sz="2000" b="1" u="sng" dirty="0"/>
              <a:t>RAPPEL : </a:t>
            </a:r>
            <a:r>
              <a:rPr lang="fr-FR" sz="2000" dirty="0"/>
              <a:t>toute période non effectuée devra </a:t>
            </a:r>
            <a:r>
              <a:rPr lang="fr-FR" sz="2000" b="1" dirty="0"/>
              <a:t>obligatoirement</a:t>
            </a:r>
            <a:r>
              <a:rPr lang="fr-FR" sz="2000" dirty="0"/>
              <a:t> être rattrapée pour l’obtention du diplôme et versement de l’allocation. Les rattrapages s’effectuent hors période de cours donc sur la première semaine des vacances scolaires (sauf Noël).</a:t>
            </a:r>
          </a:p>
          <a:p>
            <a:endParaRPr lang="fr-FR" dirty="0"/>
          </a:p>
          <a:p>
            <a:r>
              <a:rPr lang="fr-FR" sz="1400" dirty="0"/>
              <a:t>(*) le bureau des entreprises de préférence</a:t>
            </a:r>
          </a:p>
        </p:txBody>
      </p:sp>
    </p:spTree>
    <p:extLst>
      <p:ext uri="{BB962C8B-B14F-4D97-AF65-F5344CB8AC3E}">
        <p14:creationId xmlns:p14="http://schemas.microsoft.com/office/powerpoint/2010/main" val="313572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E1AF09-7720-9CE2-04C0-C8BA4642E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520A5836-F525-F535-8B54-647C0DF1AF36}"/>
              </a:ext>
            </a:extLst>
          </p:cNvPr>
          <p:cNvSpPr txBox="1"/>
          <p:nvPr/>
        </p:nvSpPr>
        <p:spPr>
          <a:xfrm>
            <a:off x="1600200" y="391820"/>
            <a:ext cx="4173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L’ALLOCATION DE PFMP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103F587-9011-9D4B-6D95-3BC1A2E4A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0B445B5-7C51-1B82-5B40-EE6F92E864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1BB13A4-0B6C-0204-C364-754344D7C6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A5FBAA3-A48D-4594-C46F-1A169112DC15}"/>
              </a:ext>
            </a:extLst>
          </p:cNvPr>
          <p:cNvSpPr txBox="1"/>
          <p:nvPr/>
        </p:nvSpPr>
        <p:spPr>
          <a:xfrm>
            <a:off x="1639525" y="1085409"/>
            <a:ext cx="100614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L’allocation sera versée uniquement pour les jours de présence effective en entreprise. </a:t>
            </a:r>
          </a:p>
          <a:p>
            <a:endParaRPr lang="fr-FR" sz="2000" dirty="0"/>
          </a:p>
          <a:p>
            <a:r>
              <a:rPr lang="fr-FR" sz="2000" dirty="0"/>
              <a:t>Après saisie des dossiers bancaires et du nombre de jours à payer dans l’application APLYPRO, les versements seront effectués à l’initiative de l’Etat par l’ASP (Agence de Services et de Paiement). </a:t>
            </a:r>
          </a:p>
          <a:p>
            <a:endParaRPr lang="fr-FR" sz="2000" dirty="0"/>
          </a:p>
          <a:p>
            <a:r>
              <a:rPr lang="fr-FR" sz="2000" dirty="0"/>
              <a:t>Les virements émanent de la DGFIP (Direction Générale des Finances Publiques)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92926B3-9B4E-7D6A-B82E-BC548622BD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2328" y="3705666"/>
            <a:ext cx="828675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614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FA6C25-9DCD-0669-5ACC-24488B355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69BF5891-E982-BF3C-B954-7625FE44E0E2}"/>
              </a:ext>
            </a:extLst>
          </p:cNvPr>
          <p:cNvSpPr txBox="1"/>
          <p:nvPr/>
        </p:nvSpPr>
        <p:spPr>
          <a:xfrm>
            <a:off x="1600200" y="391820"/>
            <a:ext cx="6406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LE DOSSIER D’ALLOCATION DE PFMP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1BB435-9D65-74DF-F199-9FD272254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" y="4223740"/>
            <a:ext cx="960155" cy="9477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904C8C8-68A9-B008-3BBF-912674734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196576"/>
            <a:ext cx="960155" cy="4267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CD0A517-F2E0-F2F9-4E89-40E321F71C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5383883"/>
            <a:ext cx="960155" cy="60033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8552E01-4843-8D5B-0F5A-F1B7D0A23F0D}"/>
              </a:ext>
            </a:extLst>
          </p:cNvPr>
          <p:cNvSpPr txBox="1"/>
          <p:nvPr/>
        </p:nvSpPr>
        <p:spPr>
          <a:xfrm>
            <a:off x="1639525" y="1085409"/>
            <a:ext cx="10061451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u="sng" dirty="0"/>
              <a:t>Les documents à fournir </a:t>
            </a:r>
            <a:r>
              <a:rPr lang="fr-FR" sz="2000" b="1" u="sng" dirty="0"/>
              <a:t>pour un élève mineur </a:t>
            </a:r>
            <a:r>
              <a:rPr lang="fr-FR" sz="2000" u="sng" dirty="0"/>
              <a:t>: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l’</a:t>
            </a:r>
            <a:r>
              <a:rPr lang="fr-FR" sz="2000" dirty="0">
                <a:hlinkClick r:id="rId6"/>
              </a:rPr>
              <a:t>autorisation</a:t>
            </a:r>
            <a:r>
              <a:rPr lang="fr-FR" sz="2000" dirty="0"/>
              <a:t>* complétée et signée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pièce d’identité du lycéen : carte d’identité ou passeport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livret de famille avec la page « parents » et la page de « l’enfant concerné »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si le compte est celui d’un représentant légal, carte d’identité ou passeport du représentant </a:t>
            </a:r>
          </a:p>
          <a:p>
            <a:endParaRPr lang="fr-FR" sz="2000" dirty="0"/>
          </a:p>
          <a:p>
            <a:r>
              <a:rPr lang="fr-FR" sz="2000" u="sng" dirty="0"/>
              <a:t>Les documents à fournir </a:t>
            </a:r>
            <a:r>
              <a:rPr lang="fr-FR" sz="2000" b="1" u="sng" dirty="0"/>
              <a:t>pour un élève majeur </a:t>
            </a:r>
            <a:r>
              <a:rPr lang="fr-FR" sz="2000" u="sng" dirty="0"/>
              <a:t>au jour de la rentrée scolaire :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pièce d’identité du lycéen : carte d’identité ou passeport </a:t>
            </a:r>
          </a:p>
          <a:p>
            <a:pPr marL="342900" indent="-342900">
              <a:buFontTx/>
              <a:buChar char="-"/>
            </a:pPr>
            <a:r>
              <a:rPr lang="fr-FR" sz="2000" dirty="0"/>
              <a:t>RIB du compte (uniquement une banque en France ou zone SEPA)</a:t>
            </a:r>
          </a:p>
          <a:p>
            <a:endParaRPr lang="fr-FR" sz="2000" dirty="0"/>
          </a:p>
          <a:p>
            <a:pPr algn="ctr"/>
            <a:r>
              <a:rPr lang="fr-FR" sz="2400" b="1" dirty="0"/>
              <a:t>Pour les élèves MAJEURS durant l’année scolaire, le compte bancaire doit OBLIGATOIREMENT être un compte personnel au nom de l’élève. </a:t>
            </a:r>
          </a:p>
          <a:p>
            <a:pPr algn="ctr"/>
            <a:endParaRPr lang="fr-FR" sz="2400" b="1" dirty="0"/>
          </a:p>
          <a:p>
            <a:pPr algn="ctr"/>
            <a:endParaRPr lang="fr-FR" sz="2400" b="1" dirty="0"/>
          </a:p>
          <a:p>
            <a:pPr algn="r"/>
            <a:r>
              <a:rPr lang="fr-FR" sz="2000" dirty="0"/>
              <a:t>(*) disponible </a:t>
            </a:r>
            <a:r>
              <a:rPr lang="fr-FR" sz="2000" dirty="0">
                <a:hlinkClick r:id="rId6"/>
              </a:rPr>
              <a:t>sur le site internet du Lycée </a:t>
            </a:r>
            <a:r>
              <a:rPr lang="fr-FR" sz="2000" dirty="0"/>
              <a:t>à la rubrique Bureau des Entreprises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954591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2698</TotalTime>
  <Words>998</Words>
  <Application>Microsoft Office PowerPoint</Application>
  <PresentationFormat>Grand écran</PresentationFormat>
  <Paragraphs>115</Paragraphs>
  <Slides>11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LIARD</dc:creator>
  <cp:lastModifiedBy>rbde</cp:lastModifiedBy>
  <cp:revision>6</cp:revision>
  <cp:lastPrinted>2026-02-03T13:59:50Z</cp:lastPrinted>
  <dcterms:created xsi:type="dcterms:W3CDTF">2026-01-31T21:30:04Z</dcterms:created>
  <dcterms:modified xsi:type="dcterms:W3CDTF">2026-02-05T15:00:56Z</dcterms:modified>
</cp:coreProperties>
</file>