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-6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377380"/>
            <a:ext cx="3048000" cy="3143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85786" y="2920305"/>
            <a:ext cx="3420427" cy="7314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sz="4800" b="0" i="0" u="none">
                <a:solidFill>
                  <a:srgbClr val="0F172A"/>
                </a:solidFill>
                <a:latin typeface="Plus Jakarta Sans ExtraBold"/>
              </a:rPr>
              <a:t>AvenirPro</a:t>
            </a:r>
            <a:r>
              <a:rPr sz="4800" b="0" i="0" u="none">
                <a:solidFill>
                  <a:srgbClr val="0EA5E9"/>
                </a:solidFill>
                <a:latin typeface="Plus Jakarta Sans ExtraBold"/>
              </a:rPr>
              <a:t>+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47875" y="3794670"/>
            <a:ext cx="8096250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sz="1500" b="0" i="0" u="none">
                <a:solidFill>
                  <a:srgbClr val="64748B"/>
                </a:solidFill>
                <a:latin typeface="Inter"/>
              </a:rPr>
              <a:t>Prise en charge et accompagnement sur-mesure de 4 mois pour les élèves sans solution dès la rentrée scolaire</a:t>
            </a:r>
          </a:p>
        </p:txBody>
      </p:sp>
      <p:pic>
        <p:nvPicPr>
          <p:cNvPr id="7170" name="Picture 2" descr="logo-ministere-education-nationale - SGEN-CFDT Éducation 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1764" y="234816"/>
            <a:ext cx="3860613" cy="1944605"/>
          </a:xfrm>
          <a:prstGeom prst="rect">
            <a:avLst/>
          </a:prstGeom>
          <a:noFill/>
        </p:spPr>
      </p:pic>
      <p:pic>
        <p:nvPicPr>
          <p:cNvPr id="7172" name="Picture 4" descr="Horaires du Lycée - Horaires du Lycée - LYCEE GEORGES POMPIDO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43731" y="4624482"/>
            <a:ext cx="1708690" cy="1686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39242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2039242"/>
            <a:ext cx="5600700" cy="251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1" i="0" u="none">
                <a:solidFill>
                  <a:srgbClr val="1E3A8A"/>
                </a:solidFill>
                <a:latin typeface="Plus Jakarta Sans"/>
              </a:rPr>
              <a:t>Élèves accompagnés dès la rentrée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2385863"/>
            <a:ext cx="5067300" cy="4723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sz="1200" b="1" i="0" u="none">
                <a:solidFill>
                  <a:srgbClr val="334155"/>
                </a:solidFill>
                <a:latin typeface="Inter"/>
              </a:rPr>
              <a:t>Public éligible :</a:t>
            </a:r>
            <a:r>
              <a:rPr sz="1200" b="0" i="0" u="none">
                <a:solidFill>
                  <a:srgbClr val="334155"/>
                </a:solidFill>
                <a:latin typeface="Inter"/>
              </a:rPr>
              <a:t> Jeunes issus des sessions de CAP, Bac Professionnel, Brevet des Métiers d'Art (BMA) et DTMS.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2991594"/>
            <a:ext cx="5067300" cy="4723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sz="1200" b="1" i="0" u="none">
                <a:solidFill>
                  <a:srgbClr val="334155"/>
                </a:solidFill>
                <a:latin typeface="Inter"/>
              </a:rPr>
              <a:t>Critère d'accès :</a:t>
            </a:r>
            <a:r>
              <a:rPr sz="1200" b="0" i="0" u="none">
                <a:solidFill>
                  <a:srgbClr val="334155"/>
                </a:solidFill>
                <a:latin typeface="Inter"/>
              </a:rPr>
              <a:t> Élèves volontaires ne disposant pas de solution immédiate (ni emploi qualifié, ni poursuite d'études).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3597324"/>
            <a:ext cx="5067300" cy="4723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sz="1200" b="1" i="0" u="none">
                <a:solidFill>
                  <a:srgbClr val="334155"/>
                </a:solidFill>
                <a:latin typeface="Inter"/>
              </a:rPr>
              <a:t>Objectif prioritaire :</a:t>
            </a:r>
            <a:r>
              <a:rPr sz="1200" b="0" i="0" u="none">
                <a:solidFill>
                  <a:srgbClr val="334155"/>
                </a:solidFill>
                <a:latin typeface="Inter"/>
              </a:rPr>
              <a:t> Éviter toute rupture de parcours ("décrochage") en créant une passerelle directe vers l'insertion ou la formation.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4203055"/>
            <a:ext cx="5067300" cy="4723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sz="1200" b="1" i="0" u="none">
                <a:solidFill>
                  <a:srgbClr val="334155"/>
                </a:solidFill>
                <a:latin typeface="Inter"/>
              </a:rPr>
              <a:t>Période cible :</a:t>
            </a:r>
            <a:r>
              <a:rPr sz="1200" b="0" i="0" u="none">
                <a:solidFill>
                  <a:srgbClr val="334155"/>
                </a:solidFill>
                <a:latin typeface="Inter"/>
              </a:rPr>
              <a:t> Prise en charge dès le mois de septembre, pour une durée de 4 mois (jusqu'au 31 décembre).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39242"/>
            <a:ext cx="2990850" cy="190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1500" y="2385863"/>
            <a:ext cx="1524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sz="1200" b="0" i="0" u="none">
                <a:solidFill>
                  <a:srgbClr val="0EA5E9"/>
                </a:solidFill>
                <a:latin typeface="Inter ExtraBold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2991594"/>
            <a:ext cx="1524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sz="1200" b="0" i="0" u="none">
                <a:solidFill>
                  <a:srgbClr val="0EA5E9"/>
                </a:solidFill>
                <a:latin typeface="Inter ExtraBold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3597324"/>
            <a:ext cx="1524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sz="1200" b="0" i="0" u="none">
                <a:solidFill>
                  <a:srgbClr val="0EA5E9"/>
                </a:solidFill>
                <a:latin typeface="Inter ExtraBold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1500" y="4203055"/>
            <a:ext cx="1524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sz="1200" b="0" i="0" u="none">
                <a:solidFill>
                  <a:srgbClr val="0EA5E9"/>
                </a:solidFill>
                <a:latin typeface="Inter ExtraBold"/>
              </a:rPr>
              <a:t>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1500" y="476250"/>
            <a:ext cx="11601450" cy="4399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sz="2700" b="0" i="0" u="none">
                <a:solidFill>
                  <a:srgbClr val="0F172A"/>
                </a:solidFill>
                <a:latin typeface="Plus Jakarta Sans ExtraBold"/>
              </a:rPr>
              <a:t>Public Cible et Ambition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1500" y="1001910"/>
            <a:ext cx="11049000" cy="28575"/>
          </a:xfrm>
          <a:prstGeom prst="rect">
            <a:avLst/>
          </a:prstGeom>
          <a:solidFill>
            <a:srgbClr val="0EA5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2200" y="1945630"/>
            <a:ext cx="4307541" cy="294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Horaires du Lycée - Horaires du Lycée - LYCEE GEORGES POMPIDOU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914530" y="131223"/>
            <a:ext cx="882053" cy="8706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21880"/>
            <a:ext cx="3530649" cy="285407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0749" y="2421880"/>
            <a:ext cx="3530649" cy="2854076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9999" y="2421880"/>
            <a:ext cx="3530649" cy="2854076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625" y="2726680"/>
            <a:ext cx="533400" cy="533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9625" y="3431530"/>
            <a:ext cx="2540317" cy="251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1" i="0" u="none">
                <a:solidFill>
                  <a:srgbClr val="1E3A8A"/>
                </a:solidFill>
                <a:latin typeface="Plus Jakarta Sans"/>
              </a:rPr>
              <a:t>Statut d'Élève Maintenu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9625" y="3778150"/>
            <a:ext cx="3054399" cy="11072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0" i="0" u="none">
                <a:solidFill>
                  <a:srgbClr val="475569"/>
                </a:solidFill>
                <a:latin typeface="Inter"/>
              </a:rPr>
              <a:t>Le jeune conserve son statut d'élève pendant les 4 mois. Il continue de bénéficier de la couverture sociale, de l'accès à la restauration scolaire, à l'internat et au droit aux bourses (jusqu'en octobre).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8874" y="2726680"/>
            <a:ext cx="533400" cy="533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68874" y="3431530"/>
            <a:ext cx="1700212" cy="251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1" i="0" u="none">
                <a:solidFill>
                  <a:srgbClr val="1E3A8A"/>
                </a:solidFill>
                <a:latin typeface="Plus Jakarta Sans"/>
              </a:rPr>
              <a:t>Stages Gratifiés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68874" y="3778150"/>
            <a:ext cx="3054399" cy="11072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0" i="0" u="none">
                <a:solidFill>
                  <a:srgbClr val="475569"/>
                </a:solidFill>
                <a:latin typeface="Inter"/>
              </a:rPr>
              <a:t>Accès à des périodes d'immersion et des stages en entreprise gratifiés : </a:t>
            </a:r>
            <a:r>
              <a:rPr sz="1125" b="1" i="0" u="none">
                <a:solidFill>
                  <a:srgbClr val="475569"/>
                </a:solidFill>
                <a:latin typeface="Inter"/>
              </a:rPr>
              <a:t>75 € / semaine</a:t>
            </a:r>
            <a:r>
              <a:rPr sz="1125" b="0" i="0" u="none">
                <a:solidFill>
                  <a:srgbClr val="475569"/>
                </a:solidFill>
                <a:latin typeface="Inter"/>
              </a:rPr>
              <a:t> pour les filières CAP et </a:t>
            </a:r>
            <a:r>
              <a:rPr sz="1125" b="1" i="0" u="none">
                <a:solidFill>
                  <a:srgbClr val="475569"/>
                </a:solidFill>
                <a:latin typeface="Inter"/>
              </a:rPr>
              <a:t>100 € / semaine</a:t>
            </a:r>
            <a:r>
              <a:rPr sz="1125" b="0" i="0" u="none">
                <a:solidFill>
                  <a:srgbClr val="475569"/>
                </a:solidFill>
                <a:latin typeface="Inter"/>
              </a:rPr>
              <a:t> pour les diplômés de Bac Professionnel.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8124" y="2726680"/>
            <a:ext cx="533400" cy="533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28124" y="3431530"/>
            <a:ext cx="2430303" cy="251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1" i="0" u="none">
                <a:solidFill>
                  <a:srgbClr val="1E3A8A"/>
                </a:solidFill>
                <a:latin typeface="Plus Jakarta Sans"/>
              </a:rPr>
              <a:t>Co-Accompagnement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8124" y="3778150"/>
            <a:ext cx="3054399" cy="8858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r>
              <a:rPr sz="1125" b="0" i="0" u="none">
                <a:solidFill>
                  <a:srgbClr val="475569"/>
                </a:solidFill>
                <a:latin typeface="Inter"/>
              </a:rPr>
              <a:t>Suivi personnalisé assuré conjointement par les professeurs du lycée d'origine et les conseillers des Missions Locales &amp; France Travail au sein du lycée.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7737" y="2879080"/>
            <a:ext cx="257175" cy="2286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06987" y="2879080"/>
            <a:ext cx="257175" cy="2286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51949" y="2879080"/>
            <a:ext cx="285750" cy="2286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" y="476250"/>
            <a:ext cx="11601450" cy="4399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sz="2700" b="0" i="0" u="none">
                <a:solidFill>
                  <a:srgbClr val="0F172A"/>
                </a:solidFill>
                <a:latin typeface="Plus Jakarta Sans ExtraBold"/>
              </a:rPr>
              <a:t>Avantages et Droits Conservés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1500" y="1001910"/>
            <a:ext cx="11049000" cy="28575"/>
          </a:xfrm>
          <a:prstGeom prst="rect">
            <a:avLst/>
          </a:prstGeom>
          <a:solidFill>
            <a:srgbClr val="0EA5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3" descr="Horaires du Lycée - Horaires du Lycée - LYCEE GEORGES POMPIDOU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0914530" y="131223"/>
            <a:ext cx="882053" cy="8706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476250"/>
            <a:ext cx="5600700" cy="4399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sz="2700" b="0" i="0" u="none">
                <a:solidFill>
                  <a:srgbClr val="0F172A"/>
                </a:solidFill>
                <a:latin typeface="Plus Jakarta Sans ExtraBold"/>
              </a:rPr>
              <a:t>Modalités d'Inclusion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001910"/>
            <a:ext cx="5334000" cy="28575"/>
          </a:xfrm>
          <a:prstGeom prst="rect">
            <a:avLst/>
          </a:prstGeom>
          <a:solidFill>
            <a:srgbClr val="0EA5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0"/>
            <a:ext cx="59055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2559397"/>
            <a:ext cx="5600700" cy="251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79"/>
              </a:lnSpc>
            </a:pPr>
            <a:r>
              <a:rPr sz="1650" b="1" i="0" u="none">
                <a:solidFill>
                  <a:srgbClr val="1E3A8A"/>
                </a:solidFill>
                <a:latin typeface="Plus Jakarta Sans"/>
              </a:rPr>
              <a:t>Un parcours adapté et sécurisant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2906017"/>
            <a:ext cx="5334000" cy="7085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sz="1200" b="1" i="0" u="none">
                <a:solidFill>
                  <a:srgbClr val="334155"/>
                </a:solidFill>
                <a:latin typeface="Inter"/>
              </a:rPr>
              <a:t>Inscription en lycée d'origine :</a:t>
            </a:r>
            <a:r>
              <a:rPr sz="1200" b="0" i="0" u="none">
                <a:solidFill>
                  <a:srgbClr val="334155"/>
                </a:solidFill>
                <a:latin typeface="Inter"/>
              </a:rPr>
              <a:t> L'élève est rattaché administrativement à son établissement d'origine avec une convention d'accompagnement formalisée.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3728888"/>
            <a:ext cx="5334000" cy="7085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sz="1200" b="1" i="0" u="none">
                <a:solidFill>
                  <a:srgbClr val="334155"/>
                </a:solidFill>
                <a:latin typeface="Inter"/>
              </a:rPr>
              <a:t>Flexibilité des entrées :</a:t>
            </a:r>
            <a:r>
              <a:rPr sz="1200" b="0" i="0" u="none">
                <a:solidFill>
                  <a:srgbClr val="334155"/>
                </a:solidFill>
                <a:latin typeface="Inter"/>
              </a:rPr>
              <a:t> Si la situation de l'élève se clarifie tardivement, une entrée différée est possible jusqu'aux vacances d'automne (sortie au plus tard fin février).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4551759"/>
            <a:ext cx="5334000" cy="4723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sz="1200" b="1" i="0" u="none">
                <a:solidFill>
                  <a:srgbClr val="334155"/>
                </a:solidFill>
                <a:latin typeface="Inter"/>
              </a:rPr>
              <a:t>Plan d'action individuel :</a:t>
            </a:r>
            <a:r>
              <a:rPr sz="1200" b="0" i="0" u="none">
                <a:solidFill>
                  <a:srgbClr val="334155"/>
                </a:solidFill>
                <a:latin typeface="Inter"/>
              </a:rPr>
              <a:t> Diagnostic ciblé dès les premiers jours pour ajuster la durée du parcours aux besoins réels du jeune.</a:t>
            </a:r>
          </a:p>
        </p:txBody>
      </p:sp>
      <p:pic>
        <p:nvPicPr>
          <p:cNvPr id="10" name="Picture 3" descr="Horaires du Lycée - Horaires du Lycée - LYCEE GEORGES POMPIDO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50225" y="131223"/>
            <a:ext cx="882053" cy="8706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939629"/>
            <a:ext cx="2541240" cy="1342578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419" y="2606129"/>
            <a:ext cx="2541240" cy="1150739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3339" y="3939629"/>
            <a:ext cx="2541240" cy="1342578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9259" y="2606129"/>
            <a:ext cx="2541240" cy="134257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71500" y="3925044"/>
            <a:ext cx="11049000" cy="3810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77990" y="4101554"/>
            <a:ext cx="2328259" cy="1942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30"/>
              </a:lnSpc>
            </a:pPr>
            <a:r>
              <a:rPr sz="1275" b="1" i="0" u="none">
                <a:solidFill>
                  <a:srgbClr val="0284C7"/>
                </a:solidFill>
                <a:latin typeface="Plus Jakarta Sans"/>
              </a:rPr>
              <a:t>Mois 1 (Septembre)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3425" y="4352925"/>
            <a:ext cx="2217390" cy="7673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11"/>
              </a:lnSpc>
            </a:pPr>
            <a:r>
              <a:rPr sz="975" b="1" i="0" u="none">
                <a:solidFill>
                  <a:srgbClr val="475569"/>
                </a:solidFill>
                <a:latin typeface="Inter"/>
              </a:rPr>
              <a:t>Bilan &amp; Diagnostic</a:t>
            </a:r>
            <a:r>
              <a:t>
</a:t>
            </a:r>
            <a:r>
              <a:rPr sz="975" b="0" i="0" u="none">
                <a:solidFill>
                  <a:srgbClr val="475569"/>
                </a:solidFill>
                <a:latin typeface="Inter"/>
              </a:rPr>
              <a:t> Accueil, confirmation du statut d'élève et définition du projet individuel.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13910" y="2768054"/>
            <a:ext cx="2328259" cy="1942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30"/>
              </a:lnSpc>
            </a:pPr>
            <a:r>
              <a:rPr sz="1275" b="1" i="0" u="none">
                <a:solidFill>
                  <a:srgbClr val="0284C7"/>
                </a:solidFill>
                <a:latin typeface="Plus Jakarta Sans"/>
              </a:rPr>
              <a:t>Mois 2 (Octobre)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69344" y="3019425"/>
            <a:ext cx="2217390" cy="57551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11"/>
              </a:lnSpc>
            </a:pPr>
            <a:r>
              <a:rPr sz="975" b="1" i="0" u="none">
                <a:solidFill>
                  <a:srgbClr val="475569"/>
                </a:solidFill>
                <a:latin typeface="Inter"/>
              </a:rPr>
              <a:t>Ateliers &amp; Immersions</a:t>
            </a:r>
            <a:r>
              <a:t>
</a:t>
            </a:r>
            <a:r>
              <a:rPr sz="975" b="0" i="0" u="none">
                <a:solidFill>
                  <a:srgbClr val="475569"/>
                </a:solidFill>
                <a:latin typeface="Inter"/>
              </a:rPr>
              <a:t> Techniques de recherche d'emploi et 1ers stages gratifiés en entreprise.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49830" y="4101554"/>
            <a:ext cx="2328259" cy="1942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30"/>
              </a:lnSpc>
            </a:pPr>
            <a:r>
              <a:rPr sz="1275" b="1" i="0" u="none">
                <a:solidFill>
                  <a:srgbClr val="0284C7"/>
                </a:solidFill>
                <a:latin typeface="Plus Jakarta Sans"/>
              </a:rPr>
              <a:t>Mois 3 (Novembre)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5264" y="4352925"/>
            <a:ext cx="2217390" cy="7673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11"/>
              </a:lnSpc>
            </a:pPr>
            <a:r>
              <a:rPr sz="975" b="1" i="0" u="none">
                <a:solidFill>
                  <a:srgbClr val="475569"/>
                </a:solidFill>
                <a:latin typeface="Inter"/>
              </a:rPr>
              <a:t>Compétences &amp; Réseau</a:t>
            </a:r>
            <a:r>
              <a:t>
</a:t>
            </a:r>
            <a:r>
              <a:rPr sz="975" b="0" i="0" u="none">
                <a:solidFill>
                  <a:srgbClr val="475569"/>
                </a:solidFill>
                <a:latin typeface="Inter"/>
              </a:rPr>
              <a:t> Développement des compétences psychosociales et rencontres employeurs.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85750" y="2768054"/>
            <a:ext cx="2328259" cy="1942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30"/>
              </a:lnSpc>
            </a:pPr>
            <a:r>
              <a:rPr sz="1275" b="1" i="0" u="none">
                <a:solidFill>
                  <a:srgbClr val="0284C7"/>
                </a:solidFill>
                <a:latin typeface="Plus Jakarta Sans"/>
              </a:rPr>
              <a:t>Mois 4 (Décembre)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41184" y="3019425"/>
            <a:ext cx="2217390" cy="7673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11"/>
              </a:lnSpc>
            </a:pPr>
            <a:r>
              <a:rPr sz="975" b="1" i="0" u="none">
                <a:solidFill>
                  <a:srgbClr val="475569"/>
                </a:solidFill>
                <a:latin typeface="Inter"/>
              </a:rPr>
              <a:t>Bilan &amp; Transition</a:t>
            </a:r>
            <a:r>
              <a:t>
</a:t>
            </a:r>
            <a:r>
              <a:rPr sz="975" b="0" i="0" u="none">
                <a:solidFill>
                  <a:srgbClr val="475569"/>
                </a:solidFill>
                <a:latin typeface="Inter"/>
              </a:rPr>
              <a:t> Entretien de fin de parcours, signature d'un contrat d'emploi ou formation.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1500" y="476250"/>
            <a:ext cx="11601450" cy="4399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sz="2700" b="0" i="0" u="none">
                <a:solidFill>
                  <a:srgbClr val="0F172A"/>
                </a:solidFill>
                <a:latin typeface="Plus Jakarta Sans ExtraBold"/>
              </a:rPr>
              <a:t>Déroulement sur 4 Mois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1500" y="1001910"/>
            <a:ext cx="11049000" cy="28575"/>
          </a:xfrm>
          <a:prstGeom prst="rect">
            <a:avLst/>
          </a:prstGeom>
          <a:solidFill>
            <a:srgbClr val="0EA5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1746870" y="3848918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0EA5E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4582790" y="3848918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0EA5E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7418709" y="3848918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0EA5E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10254629" y="3848918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0EA5E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3" descr="Horaires du Lycée - Horaires du Lycée - LYCEE GEORGES POMPIDOU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914530" y="131223"/>
            <a:ext cx="882053" cy="8706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338</Words>
  <Application>Microsoft Office PowerPoint</Application>
  <PresentationFormat>Personnalisé</PresentationFormat>
  <Paragraphs>33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Office Theme</vt:lpstr>
      <vt:lpstr>Diapositive 1</vt:lpstr>
      <vt:lpstr>Diapositive 2</vt:lpstr>
      <vt:lpstr>Diapositive 3</vt:lpstr>
      <vt:lpstr>Diapositive 4</vt:lpstr>
      <vt:lpstr>Diapositive 5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rbde</dc:creator>
  <dc:description>generated using python-pptx</dc:description>
  <cp:lastModifiedBy>rbde</cp:lastModifiedBy>
  <cp:revision>2</cp:revision>
  <dcterms:created xsi:type="dcterms:W3CDTF">2013-01-27T09:14:16Z</dcterms:created>
  <dcterms:modified xsi:type="dcterms:W3CDTF">2026-09-04T11:27:20Z</dcterms:modified>
</cp:coreProperties>
</file>